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39" r:id="rId2"/>
    <p:sldId id="334"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41"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555"/>
    <a:srgbClr val="DA1E26"/>
    <a:srgbClr val="474747"/>
    <a:srgbClr val="0063AF"/>
    <a:srgbClr val="0086CD"/>
    <a:srgbClr val="0075BF"/>
    <a:srgbClr val="BBE2F9"/>
    <a:srgbClr val="BCE2F9"/>
    <a:srgbClr val="009BE0"/>
    <a:srgbClr val="009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950" autoAdjust="0"/>
  </p:normalViewPr>
  <p:slideViewPr>
    <p:cSldViewPr snapToGrid="0" snapToObjects="1" showGuides="1">
      <p:cViewPr varScale="1">
        <p:scale>
          <a:sx n="76" d="100"/>
          <a:sy n="76" d="100"/>
        </p:scale>
        <p:origin x="126" y="432"/>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20.09.2023</a:t>
            </a:fld>
            <a:endParaRPr lang="de-DE"/>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20.09.2023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pic>
        <p:nvPicPr>
          <p:cNvPr id="11" name="Grafik 10"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a:stretch>
            <a:fillRect/>
          </a:stretch>
        </p:blipFill>
        <p:spPr>
          <a:xfrm>
            <a:off x="266692" y="228601"/>
            <a:ext cx="4029564"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a:stretch>
            <a:fillRect/>
          </a:stretch>
        </p:blipFill>
        <p:spPr>
          <a:xfrm>
            <a:off x="266692" y="228601"/>
            <a:ext cx="4029564" cy="737999"/>
          </a:xfrm>
          <a:prstGeom prst="rect">
            <a:avLst/>
          </a:prstGeom>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pic>
        <p:nvPicPr>
          <p:cNvPr id="8" name="Grafik 7"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a:stretch>
            <a:fillRect/>
          </a:stretch>
        </p:blipFill>
        <p:spPr>
          <a:xfrm>
            <a:off x="266692" y="228601"/>
            <a:ext cx="4029564"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20.09.2023</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DA1E26"/>
                </a:solidFill>
              </a:defRPr>
            </a:lvl1pPr>
          </a:lstStyle>
          <a:p>
            <a:r>
              <a:rPr lang="de-DE" dirty="0"/>
              <a:t>Hier steht eine Überschrift</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20.09.2023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9" name="Inhaltsplatzhalter 8">
            <a:extLst>
              <a:ext uri="{FF2B5EF4-FFF2-40B4-BE49-F238E27FC236}">
                <a16:creationId xmlns:a16="http://schemas.microsoft.com/office/drawing/2014/main" id="{A1DF8952-5A06-D34A-9B54-84ADB6D14650}"/>
              </a:ext>
            </a:extLst>
          </p:cNvPr>
          <p:cNvSpPr>
            <a:spLocks noGrp="1"/>
          </p:cNvSpPr>
          <p:nvPr>
            <p:ph sz="quarter" idx="13" hasCustomPrompt="1"/>
          </p:nvPr>
        </p:nvSpPr>
        <p:spPr/>
        <p:txBody>
          <a:bodyPr t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DA1E26"/>
                </a:solidFill>
              </a:defRPr>
            </a:lvl1pPr>
          </a:lstStyle>
          <a:p>
            <a:r>
              <a:rPr lang="de-DE" dirty="0"/>
              <a:t>Hier steht eine Überschrift</a:t>
            </a:r>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20.09.2023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0C7D3026-1B65-F347-83CC-E5B76CF43C49}"/>
              </a:ext>
            </a:extLst>
          </p:cNvPr>
          <p:cNvSpPr>
            <a:spLocks noGrp="1"/>
          </p:cNvSpPr>
          <p:nvPr>
            <p:ph sz="quarter" idx="13" hasCustomPrompt="1"/>
          </p:nvPr>
        </p:nvSpPr>
        <p:spPr>
          <a:xfrm>
            <a:off x="874713" y="1881188"/>
            <a:ext cx="5041900"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a:extLst>
              <a:ext uri="{FF2B5EF4-FFF2-40B4-BE49-F238E27FC236}">
                <a16:creationId xmlns:a16="http://schemas.microsoft.com/office/drawing/2014/main" id="{9FCFFAED-C4CB-624F-801E-5CAB42B232C5}"/>
              </a:ext>
            </a:extLst>
          </p:cNvPr>
          <p:cNvSpPr>
            <a:spLocks noGrp="1"/>
          </p:cNvSpPr>
          <p:nvPr>
            <p:ph sz="quarter" idx="14" hasCustomPrompt="1"/>
          </p:nvPr>
        </p:nvSpPr>
        <p:spPr>
          <a:xfrm>
            <a:off x="6275388" y="1881188"/>
            <a:ext cx="503396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DA1E26"/>
                </a:solidFill>
              </a:defRPr>
            </a:lvl1pPr>
          </a:lstStyle>
          <a:p>
            <a:r>
              <a:rPr lang="de-DE" dirty="0"/>
              <a:t>Hier steht eine Überschrift</a:t>
            </a:r>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20.09.2023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4" name="Inhaltsplatzhalter 3">
            <a:extLst>
              <a:ext uri="{FF2B5EF4-FFF2-40B4-BE49-F238E27FC236}">
                <a16:creationId xmlns:a16="http://schemas.microsoft.com/office/drawing/2014/main" id="{C49AE88C-4931-B34F-BBFD-AC1F47CE0CE9}"/>
              </a:ext>
            </a:extLst>
          </p:cNvPr>
          <p:cNvSpPr>
            <a:spLocks noGrp="1"/>
          </p:cNvSpPr>
          <p:nvPr>
            <p:ph sz="quarter" idx="13" hasCustomPrompt="1"/>
          </p:nvPr>
        </p:nvSpPr>
        <p:spPr>
          <a:xfrm>
            <a:off x="874713" y="1881188"/>
            <a:ext cx="396081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id="{A1E28C41-A30B-BB4D-9B5A-18EE464F0518}"/>
              </a:ext>
            </a:extLst>
          </p:cNvPr>
          <p:cNvSpPr>
            <a:spLocks noGrp="1"/>
          </p:cNvSpPr>
          <p:nvPr>
            <p:ph sz="quarter" idx="14" hasCustomPrompt="1"/>
          </p:nvPr>
        </p:nvSpPr>
        <p:spPr>
          <a:xfrm>
            <a:off x="5195888" y="1881188"/>
            <a:ext cx="611346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DA1E26"/>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20.09.2023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
            <a:ext cx="12192000" cy="756000"/>
          </a:xfrm>
          <a:prstGeom prst="rect">
            <a:avLst/>
          </a:prstGeom>
          <a:solidFill>
            <a:schemeClr val="accent5">
              <a:lumMod val="20000"/>
              <a:lumOff val="8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Aufzählungspunkt 1. Ordnung</a:t>
            </a:r>
          </a:p>
          <a:p>
            <a:pPr lvl="1"/>
            <a:r>
              <a:rPr lang="de-DE" dirty="0"/>
              <a:t>Aufzählungspunkt 2. Ordnung</a:t>
            </a:r>
          </a:p>
          <a:p>
            <a:pPr lvl="2"/>
            <a:r>
              <a:rPr lang="de-DE" dirty="0"/>
              <a:t>Aufzählungspunkt 3. Ordnung</a:t>
            </a:r>
          </a:p>
          <a:p>
            <a:pPr lvl="3"/>
            <a:r>
              <a:rPr lang="de-DE" dirty="0"/>
              <a:t>Aufzählungspunkt 4. Ordnung</a:t>
            </a:r>
          </a:p>
          <a:p>
            <a:pPr lvl="4"/>
            <a:r>
              <a:rPr lang="de-DE" dirty="0"/>
              <a:t>Aufzählungspunkt 5. Ordnung</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20.09.2023</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a:extLst>
              <a:ext uri="{FF2B5EF4-FFF2-40B4-BE49-F238E27FC236}">
                <a16:creationId xmlns:a16="http://schemas.microsoft.com/office/drawing/2014/main" id="{102B98F5-E81A-6046-862C-FEEB0F1781C3}"/>
              </a:ext>
            </a:extLst>
          </p:cNvPr>
          <p:cNvPicPr>
            <a:picLocks noChangeAspect="1"/>
          </p:cNvPicPr>
          <p:nvPr userDrawn="1"/>
        </p:nvPicPr>
        <p:blipFill>
          <a:blip r:embed="rId12"/>
          <a:stretch>
            <a:fillRect/>
          </a:stretch>
        </p:blipFill>
        <p:spPr>
          <a:xfrm>
            <a:off x="268901" y="192560"/>
            <a:ext cx="2182199" cy="382406"/>
          </a:xfrm>
          <a:prstGeom prst="rect">
            <a:avLst/>
          </a:prstGeom>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rgbClr val="555555"/>
          </a:solidFill>
          <a:latin typeface="+mj-lt"/>
          <a:ea typeface="+mj-ea"/>
          <a:cs typeface="+mj-cs"/>
        </a:defRPr>
      </a:lvl1pPr>
    </p:titleStyle>
    <p:bodyStyle>
      <a:lvl1pPr marL="216000" indent="-216000" algn="l" defTabSz="914400" rtl="0" eaLnBrk="1" latinLnBrk="0" hangingPunct="1">
        <a:lnSpc>
          <a:spcPct val="90000"/>
        </a:lnSpc>
        <a:spcBef>
          <a:spcPts val="1000"/>
        </a:spcBef>
        <a:buFont typeface="Arial" panose="020B0604020202020204" pitchFamily="34" charset="0"/>
        <a:buChar char="•"/>
        <a:defRPr sz="2000" kern="1200" baseline="0">
          <a:solidFill>
            <a:srgbClr val="555555"/>
          </a:solidFill>
          <a:latin typeface="Arial" panose="020B0604020202020204" pitchFamily="34" charset="0"/>
          <a:ea typeface="+mn-ea"/>
          <a:cs typeface="+mn-cs"/>
        </a:defRPr>
      </a:lvl1pPr>
      <a:lvl2pPr marL="432000" indent="-216000" algn="l" defTabSz="914400" rtl="0" eaLnBrk="1" latinLnBrk="0" hangingPunct="1">
        <a:lnSpc>
          <a:spcPct val="90000"/>
        </a:lnSpc>
        <a:spcBef>
          <a:spcPts val="1000"/>
        </a:spcBef>
        <a:buFont typeface="Arial" panose="020B0604020202020204" pitchFamily="34" charset="0"/>
        <a:buChar char="•"/>
        <a:tabLst/>
        <a:defRPr sz="2000" b="0" i="0" kern="1200" baseline="0">
          <a:solidFill>
            <a:srgbClr val="555555"/>
          </a:solidFill>
          <a:latin typeface="+mn-lt"/>
          <a:ea typeface="+mn-ea"/>
          <a:cs typeface="+mn-cs"/>
        </a:defRPr>
      </a:lvl2pPr>
      <a:lvl3pPr marL="648000" indent="-216000" algn="l" defTabSz="914400" rtl="0" eaLnBrk="1" latinLnBrk="0" hangingPunct="1">
        <a:lnSpc>
          <a:spcPct val="90000"/>
        </a:lnSpc>
        <a:spcBef>
          <a:spcPts val="1000"/>
        </a:spcBef>
        <a:buFont typeface="Arial" panose="020B0604020202020204" pitchFamily="34" charset="0"/>
        <a:buChar char="•"/>
        <a:tabLst/>
        <a:defRPr sz="2000" kern="1200">
          <a:solidFill>
            <a:srgbClr val="555555"/>
          </a:solidFill>
          <a:latin typeface="+mn-lt"/>
          <a:ea typeface="+mn-ea"/>
          <a:cs typeface="+mn-cs"/>
        </a:defRPr>
      </a:lvl3pPr>
      <a:lvl4pPr marL="864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rgbClr val="555555"/>
          </a:solidFill>
          <a:latin typeface="+mn-lt"/>
          <a:ea typeface="+mn-ea"/>
          <a:cs typeface="+mn-cs"/>
        </a:defRPr>
      </a:lvl4pPr>
      <a:lvl5pPr marL="1080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555555"/>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8F4ADDC-C94B-D643-B99B-54957D172CDC}"/>
              </a:ext>
            </a:extLst>
          </p:cNvPr>
          <p:cNvSpPr>
            <a:spLocks noGrp="1"/>
          </p:cNvSpPr>
          <p:nvPr>
            <p:ph type="ctrTitle"/>
          </p:nvPr>
        </p:nvSpPr>
        <p:spPr>
          <a:xfrm>
            <a:off x="888781" y="1881188"/>
            <a:ext cx="6374904" cy="1223961"/>
          </a:xfrm>
        </p:spPr>
        <p:txBody>
          <a:bodyPr/>
          <a:lstStyle/>
          <a:p>
            <a:r>
              <a:rPr lang="de-DE" dirty="0" smtClean="0"/>
              <a:t>Wiederkehrende </a:t>
            </a:r>
            <a:r>
              <a:rPr lang="de-DE" dirty="0"/>
              <a:t>(und vermeidbare) Mängel bei Feuerwehrhaus-Besichtigungen</a:t>
            </a:r>
          </a:p>
        </p:txBody>
      </p:sp>
      <p:sp>
        <p:nvSpPr>
          <p:cNvPr id="11" name="Untertitel 10">
            <a:extLst>
              <a:ext uri="{FF2B5EF4-FFF2-40B4-BE49-F238E27FC236}">
                <a16:creationId xmlns:a16="http://schemas.microsoft.com/office/drawing/2014/main" id="{AE5269D0-9974-0C40-909D-1DC1CBCA5952}"/>
              </a:ext>
            </a:extLst>
          </p:cNvPr>
          <p:cNvSpPr>
            <a:spLocks noGrp="1"/>
          </p:cNvSpPr>
          <p:nvPr>
            <p:ph type="subTitle" idx="1"/>
          </p:nvPr>
        </p:nvSpPr>
        <p:spPr/>
        <p:txBody>
          <a:bodyPr/>
          <a:lstStyle/>
          <a:p>
            <a:r>
              <a:rPr lang="de-DE" dirty="0"/>
              <a:t>Erfahrungen aus der Besichtigungstätigkeit</a:t>
            </a:r>
          </a:p>
        </p:txBody>
      </p:sp>
      <p:sp>
        <p:nvSpPr>
          <p:cNvPr id="12" name="Textplatzhalter 11">
            <a:extLst>
              <a:ext uri="{FF2B5EF4-FFF2-40B4-BE49-F238E27FC236}">
                <a16:creationId xmlns:a16="http://schemas.microsoft.com/office/drawing/2014/main" id="{27869AD8-D0B6-7D44-9E4E-20BE224835FD}"/>
              </a:ext>
            </a:extLst>
          </p:cNvPr>
          <p:cNvSpPr>
            <a:spLocks noGrp="1"/>
          </p:cNvSpPr>
          <p:nvPr>
            <p:ph type="body" idx="10"/>
          </p:nvPr>
        </p:nvSpPr>
        <p:spPr/>
        <p:txBody>
          <a:bodyPr/>
          <a:lstStyle/>
          <a:p>
            <a:r>
              <a:rPr lang="de-DE" smtClean="0"/>
              <a:t>Kreisschulung,</a:t>
            </a:r>
            <a:endParaRPr lang="de-DE" dirty="0" smtClean="0"/>
          </a:p>
          <a:p>
            <a:r>
              <a:rPr lang="de-DE" dirty="0" smtClean="0"/>
              <a:t>HFUK Nord</a:t>
            </a:r>
            <a:endParaRPr lang="de-DE" dirty="0"/>
          </a:p>
        </p:txBody>
      </p:sp>
      <p:pic>
        <p:nvPicPr>
          <p:cNvPr id="7" name="Grafik 6" descr="Logo Feuerwehr-Unfallkasse für Hamburg, Mecklenburg-Vorpommern und Schleswig-Holstein (HFUK Nord)">
            <a:extLst>
              <a:ext uri="{FF2B5EF4-FFF2-40B4-BE49-F238E27FC236}">
                <a16:creationId xmlns:a16="http://schemas.microsoft.com/office/drawing/2014/main" id="{ABAFE6E6-F652-7242-ABA2-BDA27BA23A68}"/>
              </a:ext>
            </a:extLst>
          </p:cNvPr>
          <p:cNvPicPr>
            <a:picLocks noChangeAspect="1"/>
          </p:cNvPicPr>
          <p:nvPr/>
        </p:nvPicPr>
        <p:blipFill>
          <a:blip r:embed="rId2"/>
          <a:stretch>
            <a:fillRect/>
          </a:stretch>
        </p:blipFill>
        <p:spPr>
          <a:xfrm>
            <a:off x="266692" y="228601"/>
            <a:ext cx="4029564" cy="737999"/>
          </a:xfrm>
          <a:prstGeom prst="rect">
            <a:avLst/>
          </a:prstGeom>
        </p:spPr>
      </p:pic>
    </p:spTree>
    <p:extLst>
      <p:ext uri="{BB962C8B-B14F-4D97-AF65-F5344CB8AC3E}">
        <p14:creationId xmlns:p14="http://schemas.microsoft.com/office/powerpoint/2010/main" val="65736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Kraftbetätigte Tore</a:t>
            </a:r>
            <a:endParaRPr lang="de-DE" dirty="0"/>
          </a:p>
        </p:txBody>
      </p:sp>
      <p:sp>
        <p:nvSpPr>
          <p:cNvPr id="3" name="Inhaltsplatzhalter 2"/>
          <p:cNvSpPr>
            <a:spLocks noGrp="1"/>
          </p:cNvSpPr>
          <p:nvPr>
            <p:ph sz="quarter" idx="13"/>
          </p:nvPr>
        </p:nvSpPr>
        <p:spPr/>
        <p:txBody>
          <a:bodyPr/>
          <a:lstStyle/>
          <a:p>
            <a:r>
              <a:rPr lang="de-DE" dirty="0"/>
              <a:t>Müssen nach den Angaben des Herstellers wiederkehrend auf ihren sicheren Zustand geprüft werden. Die Prüfung kann nur durch eine befähigte Person durchgeführt werden.</a:t>
            </a:r>
          </a:p>
          <a:p>
            <a:pPr>
              <a:buFontTx/>
              <a:buChar char="-"/>
            </a:pPr>
            <a:endParaRPr lang="de-DE" dirty="0"/>
          </a:p>
          <a:p>
            <a:pPr marL="0" indent="0">
              <a:buNone/>
            </a:pPr>
            <a:r>
              <a:rPr lang="de-DE" dirty="0"/>
              <a:t>Häufigste Mängel:</a:t>
            </a:r>
          </a:p>
          <a:p>
            <a:r>
              <a:rPr lang="de-DE" dirty="0"/>
              <a:t>Zu hohe Schließkräfte</a:t>
            </a:r>
          </a:p>
          <a:p>
            <a:r>
              <a:rPr lang="de-DE" dirty="0"/>
              <a:t>Fehlende Absturzsicherung</a:t>
            </a:r>
          </a:p>
          <a:p>
            <a:r>
              <a:rPr lang="de-DE" dirty="0"/>
              <a:t>Fehlende Federbruchsicherung</a:t>
            </a:r>
          </a:p>
          <a:p>
            <a:r>
              <a:rPr lang="de-DE" dirty="0"/>
              <a:t>Offene Quetsch- und Scherstellen sind nicht bis 2,5 m abgedeckt</a:t>
            </a:r>
          </a:p>
          <a:p>
            <a:r>
              <a:rPr lang="de-DE" dirty="0"/>
              <a:t>Unzureichende Notentriegelung</a:t>
            </a:r>
          </a:p>
          <a:p>
            <a:pPr marL="0" indent="0">
              <a:buNone/>
            </a:pPr>
            <a:endParaRPr lang="de-DE" dirty="0"/>
          </a:p>
        </p:txBody>
      </p:sp>
    </p:spTree>
    <p:extLst>
      <p:ext uri="{BB962C8B-B14F-4D97-AF65-F5344CB8AC3E}">
        <p14:creationId xmlns:p14="http://schemas.microsoft.com/office/powerpoint/2010/main" val="130704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Elektrische </a:t>
            </a:r>
            <a:r>
              <a:rPr lang="de-DE" dirty="0"/>
              <a:t>Anlagen und Betriebsmittel</a:t>
            </a:r>
          </a:p>
        </p:txBody>
      </p:sp>
      <p:sp>
        <p:nvSpPr>
          <p:cNvPr id="3" name="Inhaltsplatzhalter 2"/>
          <p:cNvSpPr>
            <a:spLocks noGrp="1"/>
          </p:cNvSpPr>
          <p:nvPr>
            <p:ph sz="quarter" idx="13"/>
          </p:nvPr>
        </p:nvSpPr>
        <p:spPr/>
        <p:txBody>
          <a:bodyPr/>
          <a:lstStyle/>
          <a:p>
            <a:r>
              <a:rPr lang="de-DE" dirty="0"/>
              <a:t>Ortsveränderliche elektrische Betriebsmittel</a:t>
            </a:r>
          </a:p>
          <a:p>
            <a:r>
              <a:rPr lang="de-DE" dirty="0"/>
              <a:t>Ortsfeste elektrische Anlagen und Betriebsmittel</a:t>
            </a:r>
          </a:p>
          <a:p>
            <a:pPr marL="0" indent="0">
              <a:buNone/>
            </a:pPr>
            <a:endParaRPr lang="de-DE"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1" y="3091790"/>
            <a:ext cx="194945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76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Kompressoren</a:t>
            </a:r>
            <a:endParaRPr lang="de-DE" dirty="0"/>
          </a:p>
        </p:txBody>
      </p:sp>
      <p:sp>
        <p:nvSpPr>
          <p:cNvPr id="3" name="Inhaltsplatzhalter 2"/>
          <p:cNvSpPr>
            <a:spLocks noGrp="1"/>
          </p:cNvSpPr>
          <p:nvPr>
            <p:ph sz="quarter" idx="13"/>
          </p:nvPr>
        </p:nvSpPr>
        <p:spPr/>
        <p:txBody>
          <a:bodyPr/>
          <a:lstStyle/>
          <a:p>
            <a:pPr fontAlgn="base">
              <a:spcBef>
                <a:spcPct val="20000"/>
              </a:spcBef>
              <a:spcAft>
                <a:spcPct val="0"/>
              </a:spcAft>
            </a:pPr>
            <a:r>
              <a:rPr lang="de-DE" dirty="0"/>
              <a:t>Elektrotechnische Prüfung</a:t>
            </a:r>
          </a:p>
          <a:p>
            <a:pPr fontAlgn="base">
              <a:spcBef>
                <a:spcPct val="20000"/>
              </a:spcBef>
              <a:spcAft>
                <a:spcPct val="0"/>
              </a:spcAft>
            </a:pPr>
            <a:r>
              <a:rPr lang="de-DE" dirty="0"/>
              <a:t>Behälterprüfung</a:t>
            </a:r>
          </a:p>
          <a:p>
            <a:pPr fontAlgn="base">
              <a:spcBef>
                <a:spcPct val="20000"/>
              </a:spcBef>
              <a:spcAft>
                <a:spcPct val="0"/>
              </a:spcAft>
            </a:pPr>
            <a:r>
              <a:rPr lang="de-DE" dirty="0"/>
              <a:t>Prüfung Antriebseinheit</a:t>
            </a:r>
          </a:p>
          <a:p>
            <a:endParaRPr lang="de-DE" dirty="0"/>
          </a:p>
        </p:txBody>
      </p:sp>
      <p:pic>
        <p:nvPicPr>
          <p:cNvPr id="4"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3250" y="1881187"/>
            <a:ext cx="3523160" cy="2642370"/>
          </a:xfrm>
          <a:prstGeom prst="rect">
            <a:avLst/>
          </a:prstGeom>
          <a:effectLst>
            <a:softEdge rad="25400"/>
          </a:effectLst>
        </p:spPr>
      </p:pic>
      <p:pic>
        <p:nvPicPr>
          <p:cNvPr id="5" name="Grafik 4"/>
          <p:cNvPicPr>
            <a:picLocks noChangeAspect="1"/>
          </p:cNvPicPr>
          <p:nvPr/>
        </p:nvPicPr>
        <p:blipFill>
          <a:blip r:embed="rId3"/>
          <a:stretch>
            <a:fillRect/>
          </a:stretch>
        </p:blipFill>
        <p:spPr>
          <a:xfrm>
            <a:off x="874711" y="3244380"/>
            <a:ext cx="4501217" cy="2306493"/>
          </a:xfrm>
          <a:prstGeom prst="rect">
            <a:avLst/>
          </a:prstGeom>
          <a:effectLst>
            <a:softEdge rad="12700"/>
          </a:effectLst>
        </p:spPr>
      </p:pic>
    </p:spTree>
    <p:extLst>
      <p:ext uri="{BB962C8B-B14F-4D97-AF65-F5344CB8AC3E}">
        <p14:creationId xmlns:p14="http://schemas.microsoft.com/office/powerpoint/2010/main" val="332066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Feuerwehrfremde Leitern</a:t>
            </a:r>
            <a:endParaRPr lang="de-DE" dirty="0"/>
          </a:p>
        </p:txBody>
      </p:sp>
      <p:pic>
        <p:nvPicPr>
          <p:cNvPr id="4"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44333" y="2268107"/>
            <a:ext cx="4538133" cy="3403600"/>
          </a:xfrm>
          <a:prstGeom prst="rect">
            <a:avLst/>
          </a:prstGeom>
        </p:spPr>
      </p:pic>
    </p:spTree>
    <p:extLst>
      <p:ext uri="{BB962C8B-B14F-4D97-AF65-F5344CB8AC3E}">
        <p14:creationId xmlns:p14="http://schemas.microsoft.com/office/powerpoint/2010/main" val="416287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Hebezeug und Anschlagmittel</a:t>
            </a:r>
            <a:endParaRPr lang="de-DE" dirty="0"/>
          </a:p>
        </p:txBody>
      </p:sp>
      <p:sp>
        <p:nvSpPr>
          <p:cNvPr id="3" name="Inhaltsplatzhalter 2"/>
          <p:cNvSpPr>
            <a:spLocks noGrp="1"/>
          </p:cNvSpPr>
          <p:nvPr>
            <p:ph sz="quarter" idx="13"/>
          </p:nvPr>
        </p:nvSpPr>
        <p:spPr/>
        <p:txBody>
          <a:bodyPr/>
          <a:lstStyle/>
          <a:p>
            <a:endParaRPr lang="de-DE"/>
          </a:p>
        </p:txBody>
      </p:sp>
      <p:pic>
        <p:nvPicPr>
          <p:cNvPr id="4"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9020" y="1881187"/>
            <a:ext cx="2779846" cy="2084885"/>
          </a:xfrm>
          <a:prstGeom prst="rect">
            <a:avLst/>
          </a:prstGeom>
        </p:spPr>
      </p:pic>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50000" t="33200" r="3538" b="25850"/>
          <a:stretch/>
        </p:blipFill>
        <p:spPr>
          <a:xfrm>
            <a:off x="874711" y="3287868"/>
            <a:ext cx="4027252" cy="2662082"/>
          </a:xfrm>
          <a:prstGeom prst="rect">
            <a:avLst/>
          </a:prstGeom>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10800" t="11150" r="22001" b="19551"/>
          <a:stretch/>
        </p:blipFill>
        <p:spPr>
          <a:xfrm>
            <a:off x="8855923" y="2565574"/>
            <a:ext cx="2461364" cy="3384376"/>
          </a:xfrm>
          <a:prstGeom prst="rect">
            <a:avLst/>
          </a:prstGeom>
        </p:spPr>
      </p:pic>
    </p:spTree>
    <p:extLst>
      <p:ext uri="{BB962C8B-B14F-4D97-AF65-F5344CB8AC3E}">
        <p14:creationId xmlns:p14="http://schemas.microsoft.com/office/powerpoint/2010/main" val="20822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Prüfergebnisse und Plaketten</a:t>
            </a:r>
            <a:endParaRPr lang="de-DE" dirty="0"/>
          </a:p>
        </p:txBody>
      </p:sp>
      <p:sp>
        <p:nvSpPr>
          <p:cNvPr id="3" name="Inhaltsplatzhalter 2"/>
          <p:cNvSpPr>
            <a:spLocks noGrp="1"/>
          </p:cNvSpPr>
          <p:nvPr>
            <p:ph sz="quarter" idx="13"/>
          </p:nvPr>
        </p:nvSpPr>
        <p:spPr/>
        <p:txBody>
          <a:bodyPr/>
          <a:lstStyle/>
          <a:p>
            <a:pPr marL="457200" indent="-457200">
              <a:buClr>
                <a:srgbClr val="555555"/>
              </a:buClr>
              <a:buFont typeface="+mj-lt"/>
              <a:buAutoNum type="arabicParenBoth" startAt="7"/>
            </a:pPr>
            <a:endParaRPr lang="de-DE" dirty="0" smtClean="0"/>
          </a:p>
          <a:p>
            <a:pPr marL="457200" indent="-457200">
              <a:buClr>
                <a:srgbClr val="555555"/>
              </a:buClr>
              <a:buFont typeface="+mj-lt"/>
              <a:buAutoNum type="arabicParenBoth" startAt="7"/>
            </a:pPr>
            <a:r>
              <a:rPr lang="de-DE" dirty="0" smtClean="0"/>
              <a:t>Der </a:t>
            </a:r>
            <a:r>
              <a:rPr lang="de-DE" dirty="0"/>
              <a:t>Arbeitgeber hat dafür zu sorgen, dass das Ergebnis der Prüfung nach den Absätzen 1 bis 4 aufgezeichnet und mindestens bis zur nächsten Prüfung aufbewahrt wird. Dabei hat er dafür zu sorgen, dass die Aufzeichnungen nach Satz 1 mindestens Auskunft geben über: </a:t>
            </a:r>
          </a:p>
          <a:p>
            <a:pPr marL="889200" lvl="2" indent="-457200">
              <a:buFont typeface="+mj-lt"/>
              <a:buAutoNum type="arabicPeriod"/>
            </a:pPr>
            <a:r>
              <a:rPr lang="de-DE" dirty="0"/>
              <a:t>Art der Prüfung, </a:t>
            </a:r>
          </a:p>
          <a:p>
            <a:pPr marL="889200" lvl="2" indent="-457200">
              <a:buFont typeface="+mj-lt"/>
              <a:buAutoNum type="arabicPeriod"/>
            </a:pPr>
            <a:r>
              <a:rPr lang="de-DE" dirty="0"/>
              <a:t>Prüfumfang und </a:t>
            </a:r>
          </a:p>
          <a:p>
            <a:pPr marL="889200" lvl="2" indent="-457200">
              <a:buFont typeface="+mj-lt"/>
              <a:buAutoNum type="arabicPeriod"/>
            </a:pPr>
            <a:r>
              <a:rPr lang="de-DE" dirty="0"/>
              <a:t>Ergebnis der Prüfung. </a:t>
            </a:r>
          </a:p>
          <a:p>
            <a:pPr marL="0" indent="0">
              <a:buNone/>
            </a:pPr>
            <a:endParaRPr lang="de-DE" dirty="0" smtClean="0"/>
          </a:p>
          <a:p>
            <a:pPr marL="0" indent="0">
              <a:buNone/>
            </a:pPr>
            <a:r>
              <a:rPr lang="de-DE" dirty="0" smtClean="0"/>
              <a:t>Aufzeichnungen </a:t>
            </a:r>
            <a:r>
              <a:rPr lang="de-DE" dirty="0"/>
              <a:t>können auch in elektronischer Form aufbewahrt werden. </a:t>
            </a:r>
          </a:p>
          <a:p>
            <a:pPr marL="0" indent="0">
              <a:buNone/>
            </a:pPr>
            <a:endParaRPr lang="de-DE" dirty="0"/>
          </a:p>
        </p:txBody>
      </p:sp>
    </p:spTree>
    <p:extLst>
      <p:ext uri="{BB962C8B-B14F-4D97-AF65-F5344CB8AC3E}">
        <p14:creationId xmlns:p14="http://schemas.microsoft.com/office/powerpoint/2010/main" val="9744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Rahmenverträge</a:t>
            </a:r>
            <a:endParaRPr lang="de-DE" dirty="0"/>
          </a:p>
        </p:txBody>
      </p:sp>
      <p:sp>
        <p:nvSpPr>
          <p:cNvPr id="3" name="Inhaltsplatzhalter 2"/>
          <p:cNvSpPr>
            <a:spLocks noGrp="1"/>
          </p:cNvSpPr>
          <p:nvPr>
            <p:ph sz="quarter" idx="13"/>
          </p:nvPr>
        </p:nvSpPr>
        <p:spPr/>
        <p:txBody>
          <a:bodyPr/>
          <a:lstStyle/>
          <a:p>
            <a:pPr marL="0" indent="0">
              <a:buNone/>
            </a:pPr>
            <a:r>
              <a:rPr lang="de-DE" dirty="0"/>
              <a:t>Bei wiederkehrenden Prüfungen, die durch externe Prüfer durchgeführt werden müssen, empfehlen sich Rahmenverträge. </a:t>
            </a:r>
            <a:endParaRPr lang="de-DE" dirty="0" smtClean="0"/>
          </a:p>
          <a:p>
            <a:pPr>
              <a:buClr>
                <a:srgbClr val="555555"/>
              </a:buClr>
              <a:buFont typeface="DGUV Meta-Medium" panose="020B0604030101020102" pitchFamily="34" charset="0"/>
              <a:buChar char="→"/>
            </a:pPr>
            <a:r>
              <a:rPr lang="de-DE" dirty="0"/>
              <a:t> </a:t>
            </a:r>
            <a:r>
              <a:rPr lang="de-DE" dirty="0" smtClean="0"/>
              <a:t>Dadurch </a:t>
            </a:r>
            <a:r>
              <a:rPr lang="de-DE" dirty="0"/>
              <a:t>werden Prüfungen nicht mehr vergessen.</a:t>
            </a:r>
          </a:p>
          <a:p>
            <a:pPr marL="0" indent="0">
              <a:buNone/>
            </a:pPr>
            <a:endParaRPr lang="de-DE" dirty="0"/>
          </a:p>
        </p:txBody>
      </p:sp>
    </p:spTree>
    <p:extLst>
      <p:ext uri="{BB962C8B-B14F-4D97-AF65-F5344CB8AC3E}">
        <p14:creationId xmlns:p14="http://schemas.microsoft.com/office/powerpoint/2010/main" val="408395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CAEA384-BF47-9249-A913-B16A665D7EB9}"/>
              </a:ext>
            </a:extLst>
          </p:cNvPr>
          <p:cNvSpPr txBox="1"/>
          <p:nvPr/>
        </p:nvSpPr>
        <p:spPr>
          <a:xfrm>
            <a:off x="889703" y="1896178"/>
            <a:ext cx="4814588" cy="984885"/>
          </a:xfrm>
          <a:prstGeom prst="rect">
            <a:avLst/>
          </a:prstGeom>
          <a:noFill/>
        </p:spPr>
        <p:txBody>
          <a:bodyPr wrap="none" lIns="0" tIns="0" rIns="0" bIns="0" rtlCol="0">
            <a:spAutoFit/>
          </a:bodyPr>
          <a:lstStyle/>
          <a:p>
            <a:r>
              <a:rPr lang="de-DE" sz="3200" b="1" i="0" baseline="0" dirty="0">
                <a:solidFill>
                  <a:schemeClr val="bg1"/>
                </a:solidFill>
                <a:latin typeface="Arial" panose="020B0604020202020204" pitchFamily="34" charset="0"/>
              </a:rPr>
              <a:t>Vielen Dank</a:t>
            </a:r>
          </a:p>
          <a:p>
            <a:r>
              <a:rPr lang="de-DE" sz="3200" b="1" i="0" baseline="0" dirty="0">
                <a:solidFill>
                  <a:schemeClr val="bg1"/>
                </a:solidFill>
                <a:latin typeface="Arial" panose="020B0604020202020204" pitchFamily="34" charset="0"/>
              </a:rPr>
              <a:t>für Ihre Aufmerksamkeit.</a:t>
            </a:r>
          </a:p>
        </p:txBody>
      </p:sp>
    </p:spTree>
    <p:extLst>
      <p:ext uri="{BB962C8B-B14F-4D97-AF65-F5344CB8AC3E}">
        <p14:creationId xmlns:p14="http://schemas.microsoft.com/office/powerpoint/2010/main" val="322542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Rechtliche Grundlagen für Besichtigungen</a:t>
            </a:r>
            <a:endParaRPr lang="de-DE"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p:txBody>
          <a:bodyPr/>
          <a:lstStyle/>
          <a:p>
            <a:pPr marL="0" indent="0" fontAlgn="base">
              <a:spcBef>
                <a:spcPct val="20000"/>
              </a:spcBef>
              <a:spcAft>
                <a:spcPct val="0"/>
              </a:spcAft>
              <a:buNone/>
            </a:pPr>
            <a:r>
              <a:rPr lang="de-DE" dirty="0"/>
              <a:t>SGB VII § 14 Grundlagen</a:t>
            </a:r>
          </a:p>
          <a:p>
            <a:pPr marL="457200" indent="-457200">
              <a:spcBef>
                <a:spcPct val="20000"/>
              </a:spcBef>
              <a:buFont typeface="+mj-lt"/>
              <a:buAutoNum type="arabicParenBoth"/>
            </a:pPr>
            <a:r>
              <a:rPr lang="de-DE" dirty="0">
                <a:solidFill>
                  <a:schemeClr val="tx1">
                    <a:lumMod val="75000"/>
                    <a:lumOff val="25000"/>
                  </a:schemeClr>
                </a:solidFill>
              </a:rPr>
              <a:t>Die Unfallversicherungsträger haben mit allen geeigneten Mitteln für die Verhütung von Arbeitsunfällen, Berufskrankheiten und arbeitsbedingten Gesundheitsgefahren und für eine wirksame Erste Hilfe zu sorgen. Sie sollen dabei auch den Ursachen von arbeitsbedingten Gefahren für Leben und Gesundheit nachgehen.</a:t>
            </a:r>
          </a:p>
          <a:p>
            <a:pPr marL="342900" indent="-342900">
              <a:spcBef>
                <a:spcPct val="20000"/>
              </a:spcBef>
              <a:buAutoNum type="arabicParenR"/>
            </a:pPr>
            <a:endParaRPr lang="de-DE" dirty="0"/>
          </a:p>
          <a:p>
            <a:pPr marL="0" indent="0">
              <a:spcBef>
                <a:spcPct val="20000"/>
              </a:spcBef>
              <a:buNone/>
            </a:pPr>
            <a:r>
              <a:rPr lang="de-DE" dirty="0"/>
              <a:t>SGB VII § 17 Überwachung und Beratung</a:t>
            </a:r>
          </a:p>
          <a:p>
            <a:pPr marL="457200" indent="-457200">
              <a:spcBef>
                <a:spcPct val="20000"/>
              </a:spcBef>
              <a:buFont typeface="+mj-lt"/>
              <a:buAutoNum type="arabicParenBoth"/>
            </a:pPr>
            <a:r>
              <a:rPr lang="de-DE" dirty="0" smtClean="0"/>
              <a:t>Die </a:t>
            </a:r>
            <a:r>
              <a:rPr lang="de-DE" dirty="0"/>
              <a:t>Unfallversicherungsträger haben die Durchführung der Maßnahmen zur Verhütung von Arbeitsunfällen, Berufskrankheiten, arbeitsbedingten Gesundheitsgefahren und für eine wirksame Erste Hilfe in den Unternehmen </a:t>
            </a:r>
            <a:r>
              <a:rPr lang="de-DE" u="sng" dirty="0"/>
              <a:t>zu überwachen </a:t>
            </a:r>
            <a:r>
              <a:rPr lang="de-DE" dirty="0"/>
              <a:t>sowie die Unternehmer und die Versicherten </a:t>
            </a:r>
            <a:r>
              <a:rPr lang="de-DE" u="sng" dirty="0"/>
              <a:t>zu beraten.</a:t>
            </a:r>
          </a:p>
          <a:p>
            <a:endParaRPr lang="de-DE" dirty="0"/>
          </a:p>
        </p:txBody>
      </p:sp>
    </p:spTree>
    <p:extLst>
      <p:ext uri="{BB962C8B-B14F-4D97-AF65-F5344CB8AC3E}">
        <p14:creationId xmlns:p14="http://schemas.microsoft.com/office/powerpoint/2010/main" val="81063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Pflicht des Unternehmers zur Prüfung</a:t>
            </a:r>
            <a:endParaRPr lang="de-DE" dirty="0"/>
          </a:p>
        </p:txBody>
      </p:sp>
      <p:sp>
        <p:nvSpPr>
          <p:cNvPr id="3" name="Inhaltsplatzhalter 2"/>
          <p:cNvSpPr>
            <a:spLocks noGrp="1"/>
          </p:cNvSpPr>
          <p:nvPr>
            <p:ph sz="quarter" idx="13"/>
          </p:nvPr>
        </p:nvSpPr>
        <p:spPr/>
        <p:txBody>
          <a:bodyPr/>
          <a:lstStyle/>
          <a:p>
            <a:pPr marL="0" indent="0">
              <a:buNone/>
            </a:pPr>
            <a:r>
              <a:rPr lang="de-DE" dirty="0"/>
              <a:t>Betriebssicherheitsverordnung § 14 „Prüfung von Arbeitsmitteln</a:t>
            </a:r>
          </a:p>
          <a:p>
            <a:pPr marL="457200" indent="-457200">
              <a:buAutoNum type="arabicParenBoth"/>
            </a:pPr>
            <a:r>
              <a:rPr lang="de-DE" dirty="0"/>
              <a:t>Der Arbeitgeber hat Arbeitsmittel, deren Sicherheit von den Montagebedingungen abhängt, vor der erstmaligen Verwendung von einer zur Prüfung befähigten Person prüfen zu lassen. Die Prüfung umfasst Folgendes: </a:t>
            </a:r>
          </a:p>
          <a:p>
            <a:pPr marL="889200" lvl="2" indent="-457200">
              <a:buFontTx/>
              <a:buAutoNum type="arabicPeriod"/>
            </a:pPr>
            <a:r>
              <a:rPr lang="de-DE" dirty="0"/>
              <a:t>die Kontrolle der vorschriftsmäßigen Montage oder Installation und der sicheren Funktion dieser Arbeitsmittel</a:t>
            </a:r>
          </a:p>
          <a:p>
            <a:pPr marL="889200" lvl="2" indent="-457200">
              <a:buFontTx/>
              <a:buAutoNum type="arabicPeriod"/>
            </a:pPr>
            <a:r>
              <a:rPr lang="de-DE" dirty="0"/>
              <a:t>die rechtzeitige Feststellung von Schäden,</a:t>
            </a:r>
          </a:p>
          <a:p>
            <a:pPr marL="889200" lvl="2" indent="-457200">
              <a:buAutoNum type="arabicPeriod"/>
            </a:pPr>
            <a:r>
              <a:rPr lang="de-DE" dirty="0"/>
              <a:t>die Feststellung, ob die getroffenen sicherheitstechnischen Maßnahmen wirksam sind. </a:t>
            </a:r>
            <a:endParaRPr lang="de-DE" dirty="0" smtClean="0"/>
          </a:p>
          <a:p>
            <a:pPr marL="432000" lvl="2" indent="0">
              <a:buNone/>
            </a:pPr>
            <a:r>
              <a:rPr lang="de-DE" dirty="0"/>
              <a:t>	</a:t>
            </a:r>
            <a:r>
              <a:rPr lang="de-DE" dirty="0" smtClean="0"/>
              <a:t>[…]</a:t>
            </a:r>
            <a:endParaRPr lang="de-DE" dirty="0"/>
          </a:p>
          <a:p>
            <a:endParaRPr lang="de-DE" dirty="0"/>
          </a:p>
        </p:txBody>
      </p:sp>
    </p:spTree>
    <p:extLst>
      <p:ext uri="{BB962C8B-B14F-4D97-AF65-F5344CB8AC3E}">
        <p14:creationId xmlns:p14="http://schemas.microsoft.com/office/powerpoint/2010/main" val="182541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74713" y="1266941"/>
            <a:ext cx="10442574" cy="4683010"/>
          </a:xfrm>
        </p:spPr>
        <p:txBody>
          <a:bodyPr/>
          <a:lstStyle/>
          <a:p>
            <a:pPr marL="457200" indent="-457200">
              <a:buClr>
                <a:srgbClr val="555555"/>
              </a:buClr>
              <a:buFont typeface="+mj-lt"/>
              <a:buAutoNum type="arabicParenBoth" startAt="2"/>
            </a:pPr>
            <a:r>
              <a:rPr lang="de-DE" dirty="0" smtClean="0"/>
              <a:t>Arbeitsmittel</a:t>
            </a:r>
            <a:r>
              <a:rPr lang="de-DE" dirty="0"/>
              <a:t>, die Schäden verursachenden Einflüssen ausgesetzt sind, die zu Gefährdungen der Beschäftigten führen können, hat der Arbeitgeber wiederkehrend von einer zur Prüfung befähigten Person prüfen zu lassen. Die Prüfung muss entsprechend den nach § 3 Absatz 6 ermittelten Fristen stattfinden. </a:t>
            </a:r>
            <a:endParaRPr lang="de-DE" dirty="0" smtClean="0"/>
          </a:p>
          <a:p>
            <a:pPr marL="457200" indent="-457200">
              <a:buClr>
                <a:srgbClr val="555555"/>
              </a:buClr>
              <a:buFont typeface="+mj-lt"/>
              <a:buAutoNum type="arabicParenBoth" startAt="2"/>
            </a:pPr>
            <a:endParaRPr lang="de-DE" dirty="0"/>
          </a:p>
          <a:p>
            <a:pPr marL="457200" indent="-457200">
              <a:buClr>
                <a:srgbClr val="555555"/>
              </a:buClr>
              <a:buFont typeface="+mj-lt"/>
              <a:buAutoNum type="arabicParenBoth" startAt="2"/>
            </a:pPr>
            <a:r>
              <a:rPr lang="de-DE" dirty="0" smtClean="0"/>
              <a:t>Arbeitsmittel</a:t>
            </a:r>
            <a:r>
              <a:rPr lang="de-DE" dirty="0"/>
              <a:t>, die von Änderungen oder außergewöhnlichen Ereignissen betroffen sind, die schädigende Auswirkungen auf ihre Sicherheit haben können, durch die Beschäftigte gefährdet werden können, hat der Arbeitgeber unverzüglich einer außerordentlichen Prüfung durch eine zur Prüfung befähigte Person unterziehen zu lassen. Außergewöhnliche Ereignisse können insbesondere Unfälle, längere Zeiträume der Nichtverwendung der Arbeitsmittel oder Naturereignisse sein. </a:t>
            </a:r>
          </a:p>
          <a:p>
            <a:pPr marL="0" indent="0">
              <a:buNone/>
            </a:pPr>
            <a:endParaRPr lang="de-DE" dirty="0"/>
          </a:p>
        </p:txBody>
      </p:sp>
    </p:spTree>
    <p:extLst>
      <p:ext uri="{BB962C8B-B14F-4D97-AF65-F5344CB8AC3E}">
        <p14:creationId xmlns:p14="http://schemas.microsoft.com/office/powerpoint/2010/main" val="384481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74713" y="1277957"/>
            <a:ext cx="10442574" cy="5067759"/>
          </a:xfrm>
        </p:spPr>
        <p:txBody>
          <a:bodyPr>
            <a:normAutofit lnSpcReduction="10000"/>
          </a:bodyPr>
          <a:lstStyle/>
          <a:p>
            <a:pPr marL="457200" indent="-457200">
              <a:buFont typeface="+mj-lt"/>
              <a:buAutoNum type="arabicParenBoth" startAt="4"/>
            </a:pPr>
            <a:r>
              <a:rPr lang="de-DE" dirty="0" smtClean="0"/>
              <a:t>Die </a:t>
            </a:r>
            <a:r>
              <a:rPr lang="de-DE" dirty="0"/>
              <a:t>in Anhang 3 genannten Arbeitsmittel hat der Arbeitgeber auf ihren sicheren Zustand und auf ihre sichere Funktion umfassend prüfen zu lassen: </a:t>
            </a:r>
            <a:endParaRPr lang="de-DE" dirty="0" smtClean="0"/>
          </a:p>
          <a:p>
            <a:pPr marL="889200" lvl="2" indent="-457200">
              <a:buAutoNum type="arabicPeriod"/>
            </a:pPr>
            <a:r>
              <a:rPr lang="de-DE" dirty="0" smtClean="0"/>
              <a:t>vor </a:t>
            </a:r>
            <a:r>
              <a:rPr lang="de-DE" dirty="0"/>
              <a:t>ihrer erstmaligen Inbetriebnahme, </a:t>
            </a:r>
            <a:endParaRPr lang="de-DE" dirty="0" smtClean="0"/>
          </a:p>
          <a:p>
            <a:pPr marL="889200" lvl="2" indent="-457200">
              <a:buAutoNum type="arabicPeriod"/>
            </a:pPr>
            <a:r>
              <a:rPr lang="de-DE" dirty="0" smtClean="0"/>
              <a:t>vor </a:t>
            </a:r>
            <a:r>
              <a:rPr lang="de-DE" dirty="0"/>
              <a:t>Wiederinbetriebnahme nach prüfpflichtigen Änderungen und </a:t>
            </a:r>
            <a:endParaRPr lang="de-DE" dirty="0" smtClean="0"/>
          </a:p>
          <a:p>
            <a:pPr marL="889200" lvl="2" indent="-457200">
              <a:buAutoNum type="arabicPeriod"/>
            </a:pPr>
            <a:r>
              <a:rPr lang="de-DE" dirty="0" smtClean="0"/>
              <a:t>wiederkehrend </a:t>
            </a:r>
            <a:r>
              <a:rPr lang="de-DE" dirty="0"/>
              <a:t>nach Maßgabe der in Anhang 3 genannten Vorgaben.</a:t>
            </a:r>
          </a:p>
          <a:p>
            <a:endParaRPr lang="de-DE" sz="800" dirty="0"/>
          </a:p>
          <a:p>
            <a:pPr marL="457200" indent="-457200">
              <a:buFont typeface="+mj-lt"/>
              <a:buAutoNum type="arabicParenBoth" startAt="7"/>
            </a:pPr>
            <a:r>
              <a:rPr lang="de-DE" dirty="0" smtClean="0"/>
              <a:t>Der </a:t>
            </a:r>
            <a:r>
              <a:rPr lang="de-DE" dirty="0"/>
              <a:t>Arbeitgeber hat dafür zu sorgen, dass das Ergebnis der Prüfung nach den Absätzen 1 bis 4 aufgezeichnet und mindestens bis zur nächsten Prüfung aufbewahrt wird. Dabei hat er dafür zu sorgen, dass die Aufzeichnungen nach Satz 1 mindestens Auskunft geben über: </a:t>
            </a:r>
          </a:p>
          <a:p>
            <a:pPr marL="889200" lvl="2" indent="-457200">
              <a:buAutoNum type="arabicPeriod"/>
            </a:pPr>
            <a:r>
              <a:rPr lang="de-DE" dirty="0"/>
              <a:t>Art der Prüfung, </a:t>
            </a:r>
          </a:p>
          <a:p>
            <a:pPr marL="889200" lvl="2" indent="-457200">
              <a:buAutoNum type="arabicPeriod"/>
            </a:pPr>
            <a:r>
              <a:rPr lang="de-DE" dirty="0"/>
              <a:t>Prüfumfang und </a:t>
            </a:r>
          </a:p>
          <a:p>
            <a:pPr marL="889200" lvl="2" indent="-457200">
              <a:buAutoNum type="arabicPeriod"/>
            </a:pPr>
            <a:r>
              <a:rPr lang="de-DE" dirty="0"/>
              <a:t>Ergebnis der Prüfung. </a:t>
            </a:r>
            <a:endParaRPr lang="de-DE" dirty="0" smtClean="0"/>
          </a:p>
          <a:p>
            <a:pPr marL="889200" lvl="2" indent="-457200">
              <a:buAutoNum type="arabicPeriod"/>
            </a:pPr>
            <a:endParaRPr lang="de-DE" dirty="0"/>
          </a:p>
          <a:p>
            <a:pPr marL="0" indent="0">
              <a:buNone/>
            </a:pPr>
            <a:r>
              <a:rPr lang="de-DE" dirty="0"/>
              <a:t>Aufzeichnungen können auch in elektronischer Form aufbewahrt werden. </a:t>
            </a:r>
          </a:p>
          <a:p>
            <a:pPr marL="0" indent="0">
              <a:buNone/>
            </a:pPr>
            <a:endParaRPr lang="de-DE" dirty="0"/>
          </a:p>
        </p:txBody>
      </p:sp>
    </p:spTree>
    <p:extLst>
      <p:ext uri="{BB962C8B-B14F-4D97-AF65-F5344CB8AC3E}">
        <p14:creationId xmlns:p14="http://schemas.microsoft.com/office/powerpoint/2010/main" val="121424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UVV Feuerwehren</a:t>
            </a:r>
            <a:endParaRPr lang="de-DE" dirty="0"/>
          </a:p>
        </p:txBody>
      </p:sp>
      <p:sp>
        <p:nvSpPr>
          <p:cNvPr id="3" name="Inhaltsplatzhalter 2"/>
          <p:cNvSpPr>
            <a:spLocks noGrp="1"/>
          </p:cNvSpPr>
          <p:nvPr>
            <p:ph sz="quarter" idx="13"/>
          </p:nvPr>
        </p:nvSpPr>
        <p:spPr/>
        <p:txBody>
          <a:bodyPr/>
          <a:lstStyle/>
          <a:p>
            <a:pPr marL="0" indent="0">
              <a:buNone/>
            </a:pPr>
            <a:r>
              <a:rPr lang="de-DE" dirty="0" smtClean="0"/>
              <a:t>§ 11 Prüfungen</a:t>
            </a:r>
          </a:p>
          <a:p>
            <a:pPr marL="457200" indent="-457200">
              <a:buFont typeface="+mj-lt"/>
              <a:buAutoNum type="arabicParenBoth"/>
            </a:pPr>
            <a:r>
              <a:rPr lang="de-DE" dirty="0"/>
              <a:t>Die Unternehmerin bzw. der Unternehmer hat zu veranlassen, dass Ausrüstungen, Geräte und persönliche Schutzausrüstungen nach jeder Benutzung einer Sichtprüfung unterzogen werden.</a:t>
            </a:r>
          </a:p>
          <a:p>
            <a:pPr marL="457200" indent="-457200">
              <a:buFont typeface="+mj-lt"/>
              <a:buAutoNum type="arabicParenBoth"/>
            </a:pPr>
            <a:r>
              <a:rPr lang="de-DE" dirty="0"/>
              <a:t>Ausrüstungen, Geräte, Prüfgeräte, Prüfeinrichtungen und persönliche Schutzausrüstungen sind - ergänzend zu den Sichtprüfungen gemäß Absatz 1 - regelmäßig durch befähigte Personen zu prüfen. Das Ergebnis dieser Prüfungen ist zu dokumentieren</a:t>
            </a:r>
          </a:p>
          <a:p>
            <a:pPr marL="0" indent="0">
              <a:buNone/>
            </a:pPr>
            <a:endParaRPr lang="de-DE" dirty="0"/>
          </a:p>
        </p:txBody>
      </p:sp>
    </p:spTree>
    <p:extLst>
      <p:ext uri="{BB962C8B-B14F-4D97-AF65-F5344CB8AC3E}">
        <p14:creationId xmlns:p14="http://schemas.microsoft.com/office/powerpoint/2010/main" val="303198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74713" y="1266941"/>
            <a:ext cx="10442574" cy="4683010"/>
          </a:xfrm>
        </p:spPr>
        <p:txBody>
          <a:bodyPr/>
          <a:lstStyle/>
          <a:p>
            <a:pPr marL="457200" indent="-457200">
              <a:buFont typeface="+mj-lt"/>
              <a:buAutoNum type="arabicParenBoth" startAt="3"/>
            </a:pPr>
            <a:r>
              <a:rPr lang="de-DE" dirty="0" smtClean="0"/>
              <a:t>Die </a:t>
            </a:r>
            <a:r>
              <a:rPr lang="de-DE" dirty="0"/>
              <a:t>Unternehmerin oder der Unternehmer hat Ausrüstungen, Geräte und persönliche Schutzausrüstungen einer außerordentlichen Prüfung durch befähigte Personen zu unterziehen, wenn außergewöhnliche Ereignisse stattgefunden haben, die schädigende Auswirkungen haben können oder z. B. eine Sichtprüfung Schäden, Mängel oder mögliche Einschränkungen der Schutzfunktion ergeben hat.</a:t>
            </a:r>
          </a:p>
          <a:p>
            <a:pPr marL="228600" indent="-228600">
              <a:buFont typeface="+mj-lt"/>
              <a:buAutoNum type="arabicParenBoth" startAt="3"/>
            </a:pPr>
            <a:endParaRPr lang="de-DE" sz="800" dirty="0"/>
          </a:p>
          <a:p>
            <a:pPr marL="457200" indent="-457200">
              <a:buFont typeface="+mj-lt"/>
              <a:buAutoNum type="arabicParenBoth" startAt="3"/>
            </a:pPr>
            <a:r>
              <a:rPr lang="de-DE" dirty="0" smtClean="0"/>
              <a:t>Werden </a:t>
            </a:r>
            <a:r>
              <a:rPr lang="de-DE" dirty="0"/>
              <a:t>Schäden oder Mängel festgestellt, die die Sicherheit oder Gesundheit von Feuerwehrangehörigen gefährden könnte, oder bestehen Zweifel an ihrer Funktionsfähigkeit, so sind die Ausrüstungen, Geräte sowie die persönlichen Schutzausrüstungen unverzüglich der Benutzung zu entziehen und erforderlichenfalls einer Instandsetzung zuzuführen.</a:t>
            </a:r>
          </a:p>
          <a:p>
            <a:pPr marL="0" indent="0">
              <a:buNone/>
            </a:pPr>
            <a:endParaRPr lang="de-DE" dirty="0"/>
          </a:p>
        </p:txBody>
      </p:sp>
    </p:spTree>
    <p:extLst>
      <p:ext uri="{BB962C8B-B14F-4D97-AF65-F5344CB8AC3E}">
        <p14:creationId xmlns:p14="http://schemas.microsoft.com/office/powerpoint/2010/main" val="151539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Wiederkehrende Mängel - Tore</a:t>
            </a:r>
            <a:endParaRPr lang="de-DE" dirty="0"/>
          </a:p>
        </p:txBody>
      </p:sp>
      <p:sp>
        <p:nvSpPr>
          <p:cNvPr id="3" name="Inhaltsplatzhalter 2"/>
          <p:cNvSpPr>
            <a:spLocks noGrp="1"/>
          </p:cNvSpPr>
          <p:nvPr>
            <p:ph sz="quarter" idx="13"/>
          </p:nvPr>
        </p:nvSpPr>
        <p:spPr/>
        <p:txBody>
          <a:bodyPr/>
          <a:lstStyle/>
          <a:p>
            <a:endParaRPr lang="de-DE"/>
          </a:p>
        </p:txBody>
      </p:sp>
      <p:pic>
        <p:nvPicPr>
          <p:cNvPr id="4" name="Grafik 3"/>
          <p:cNvPicPr>
            <a:picLocks noChangeAspect="1"/>
          </p:cNvPicPr>
          <p:nvPr/>
        </p:nvPicPr>
        <p:blipFill>
          <a:blip r:embed="rId2"/>
          <a:stretch>
            <a:fillRect/>
          </a:stretch>
        </p:blipFill>
        <p:spPr>
          <a:xfrm>
            <a:off x="874713" y="1881187"/>
            <a:ext cx="4277322" cy="1895740"/>
          </a:xfrm>
          <a:prstGeom prst="rect">
            <a:avLst/>
          </a:prstGeom>
        </p:spPr>
      </p:pic>
      <p:pic>
        <p:nvPicPr>
          <p:cNvPr id="5" name="Grafik 4"/>
          <p:cNvPicPr>
            <a:picLocks noChangeAspect="1"/>
          </p:cNvPicPr>
          <p:nvPr/>
        </p:nvPicPr>
        <p:blipFill>
          <a:blip r:embed="rId3"/>
          <a:stretch>
            <a:fillRect/>
          </a:stretch>
        </p:blipFill>
        <p:spPr>
          <a:xfrm>
            <a:off x="874713" y="3915568"/>
            <a:ext cx="2797324" cy="2309555"/>
          </a:xfrm>
          <a:prstGeom prst="rect">
            <a:avLst/>
          </a:prstGeom>
        </p:spPr>
      </p:pic>
      <p:pic>
        <p:nvPicPr>
          <p:cNvPr id="6" name="Grafik 5"/>
          <p:cNvPicPr>
            <a:picLocks noChangeAspect="1"/>
          </p:cNvPicPr>
          <p:nvPr/>
        </p:nvPicPr>
        <p:blipFill>
          <a:blip r:embed="rId4"/>
          <a:stretch>
            <a:fillRect/>
          </a:stretch>
        </p:blipFill>
        <p:spPr>
          <a:xfrm>
            <a:off x="6475694" y="2548419"/>
            <a:ext cx="4841593" cy="2734298"/>
          </a:xfrm>
          <a:prstGeom prst="rect">
            <a:avLst/>
          </a:prstGeom>
        </p:spPr>
      </p:pic>
    </p:spTree>
    <p:extLst>
      <p:ext uri="{BB962C8B-B14F-4D97-AF65-F5344CB8AC3E}">
        <p14:creationId xmlns:p14="http://schemas.microsoft.com/office/powerpoint/2010/main" val="123623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Handbetätigte Tore</a:t>
            </a:r>
            <a:endParaRPr lang="de-DE" dirty="0"/>
          </a:p>
        </p:txBody>
      </p:sp>
      <p:sp>
        <p:nvSpPr>
          <p:cNvPr id="3" name="Inhaltsplatzhalter 2"/>
          <p:cNvSpPr>
            <a:spLocks noGrp="1"/>
          </p:cNvSpPr>
          <p:nvPr>
            <p:ph sz="quarter" idx="13"/>
          </p:nvPr>
        </p:nvSpPr>
        <p:spPr>
          <a:xfrm>
            <a:off x="874713" y="1881187"/>
            <a:ext cx="10442574" cy="4409444"/>
          </a:xfrm>
        </p:spPr>
        <p:txBody>
          <a:bodyPr>
            <a:normAutofit/>
          </a:bodyPr>
          <a:lstStyle/>
          <a:p>
            <a:r>
              <a:rPr lang="de-DE" dirty="0"/>
              <a:t>Können durch den Betreiber oder eine beauftragte Person auf augenscheinliche Mängel geprüft werden.</a:t>
            </a:r>
          </a:p>
          <a:p>
            <a:r>
              <a:rPr lang="de-DE" dirty="0"/>
              <a:t>Werden Messgeräte eingesetzt dürfen diese nur durch befähigte Personen bedient werden.</a:t>
            </a:r>
          </a:p>
          <a:p>
            <a:pPr>
              <a:buFontTx/>
              <a:buChar char="-"/>
            </a:pPr>
            <a:endParaRPr lang="de-DE" dirty="0"/>
          </a:p>
          <a:p>
            <a:pPr marL="0" indent="0">
              <a:buNone/>
            </a:pPr>
            <a:r>
              <a:rPr lang="de-DE" dirty="0"/>
              <a:t>Häufigste Mängel:</a:t>
            </a:r>
          </a:p>
          <a:p>
            <a:r>
              <a:rPr lang="de-DE" dirty="0"/>
              <a:t>Fehlende Griffe</a:t>
            </a:r>
          </a:p>
          <a:p>
            <a:r>
              <a:rPr lang="de-DE" dirty="0"/>
              <a:t>Fehlender Klemmschutz bei </a:t>
            </a:r>
            <a:r>
              <a:rPr lang="de-DE" dirty="0" err="1"/>
              <a:t>Falttore</a:t>
            </a:r>
            <a:endParaRPr lang="de-DE" dirty="0"/>
          </a:p>
          <a:p>
            <a:r>
              <a:rPr lang="de-DE" dirty="0"/>
              <a:t>Fehlende Halterung (z.B. Haken) um das Tor in der Endposition zu halten bzw. um es vor </a:t>
            </a:r>
            <a:r>
              <a:rPr lang="de-DE" dirty="0" smtClean="0"/>
              <a:t>unbeabsichtigtem Zuschlagen </a:t>
            </a:r>
            <a:r>
              <a:rPr lang="de-DE" dirty="0"/>
              <a:t>zu </a:t>
            </a:r>
            <a:r>
              <a:rPr lang="de-DE" dirty="0" smtClean="0"/>
              <a:t>sichern</a:t>
            </a:r>
          </a:p>
          <a:p>
            <a:r>
              <a:rPr lang="de-DE" dirty="0" smtClean="0"/>
              <a:t>Fehlender </a:t>
            </a:r>
            <a:r>
              <a:rPr lang="de-DE" dirty="0"/>
              <a:t>Gewichtsausgleich oder </a:t>
            </a:r>
            <a:r>
              <a:rPr lang="de-DE" dirty="0" smtClean="0"/>
              <a:t> </a:t>
            </a:r>
            <a:endParaRPr lang="de-DE" dirty="0"/>
          </a:p>
          <a:p>
            <a:r>
              <a:rPr lang="de-DE" dirty="0"/>
              <a:t>n</a:t>
            </a:r>
            <a:r>
              <a:rPr lang="de-DE" dirty="0" smtClean="0"/>
              <a:t>icht verkleideter </a:t>
            </a:r>
            <a:r>
              <a:rPr lang="de-DE" dirty="0"/>
              <a:t>Gewichtsausgleich</a:t>
            </a:r>
          </a:p>
          <a:p>
            <a:endParaRPr lang="de-DE"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128" y="2972045"/>
            <a:ext cx="1530822" cy="146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324" y="2934390"/>
            <a:ext cx="1631890" cy="153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0342" y="4943557"/>
            <a:ext cx="2088480" cy="134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312367"/>
      </p:ext>
    </p:extLst>
  </p:cSld>
  <p:clrMapOvr>
    <a:masterClrMapping/>
  </p:clrMapOvr>
</p:sld>
</file>

<file path=ppt/theme/theme1.xml><?xml version="1.0" encoding="utf-8"?>
<a:theme xmlns:a="http://schemas.openxmlformats.org/drawingml/2006/main" name="DGUV Kampagnenlogo">
  <a:themeElements>
    <a:clrScheme name="HFUK">
      <a:dk1>
        <a:srgbClr val="000000"/>
      </a:dk1>
      <a:lt1>
        <a:srgbClr val="FFFFFF"/>
      </a:lt1>
      <a:dk2>
        <a:srgbClr val="D8D8D8"/>
      </a:dk2>
      <a:lt2>
        <a:srgbClr val="FFFFFF"/>
      </a:lt2>
      <a:accent1>
        <a:srgbClr val="C00000"/>
      </a:accent1>
      <a:accent2>
        <a:srgbClr val="6A090B"/>
      </a:accent2>
      <a:accent3>
        <a:srgbClr val="F16568"/>
      </a:accent3>
      <a:accent4>
        <a:srgbClr val="FC2424"/>
      </a:accent4>
      <a:accent5>
        <a:srgbClr val="7F7F7F"/>
      </a:accent5>
      <a:accent6>
        <a:srgbClr val="D8D8D8"/>
      </a:accent6>
      <a:hlink>
        <a:srgbClr val="FF0000"/>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UK_PowerPoint_Vorlage.potx [Schreibgeschützt]" id="{7CEFC17E-388E-4D51-A9FA-3505EEDD913C}" vid="{B4F206B2-8DA9-44FE-9E86-4B3F8264BC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HFUK_PowerPoint_Vorlage</Template>
  <TotalTime>0</TotalTime>
  <Words>798</Words>
  <Application>Microsoft Office PowerPoint</Application>
  <PresentationFormat>Breitbild</PresentationFormat>
  <Paragraphs>80</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DGUV Meta-Medium</vt:lpstr>
      <vt:lpstr>DGUV Kampagnenlogo</vt:lpstr>
      <vt:lpstr>Wiederkehrende (und vermeidbare) Mängel bei Feuerwehrhaus-Besichtigungen</vt:lpstr>
      <vt:lpstr>Rechtliche Grundlagen für Besichtigungen</vt:lpstr>
      <vt:lpstr>Pflicht des Unternehmers zur Prüfung</vt:lpstr>
      <vt:lpstr>PowerPoint-Präsentation</vt:lpstr>
      <vt:lpstr>PowerPoint-Präsentation</vt:lpstr>
      <vt:lpstr>UVV Feuerwehren</vt:lpstr>
      <vt:lpstr>PowerPoint-Präsentation</vt:lpstr>
      <vt:lpstr>Wiederkehrende Mängel - Tore</vt:lpstr>
      <vt:lpstr>Handbetätigte Tore</vt:lpstr>
      <vt:lpstr>Kraftbetätigte Tore</vt:lpstr>
      <vt:lpstr>Elektrische Anlagen und Betriebsmittel</vt:lpstr>
      <vt:lpstr>Kompressoren</vt:lpstr>
      <vt:lpstr>Feuerwehrfremde Leitern</vt:lpstr>
      <vt:lpstr>Hebezeug und Anschlagmittel</vt:lpstr>
      <vt:lpstr>Prüfergebnisse und Plaketten</vt:lpstr>
      <vt:lpstr>Rahmenverträge</vt:lpstr>
      <vt:lpstr>PowerPoint-Präsentation</vt:lpstr>
    </vt:vector>
  </TitlesOfParts>
  <Company>Unfallkassen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Hofmann, Katja</dc:creator>
  <cp:lastModifiedBy>Rixen, Dirk</cp:lastModifiedBy>
  <cp:revision>25</cp:revision>
  <cp:lastPrinted>2018-11-19T15:54:28Z</cp:lastPrinted>
  <dcterms:created xsi:type="dcterms:W3CDTF">2023-06-19T08:41:45Z</dcterms:created>
  <dcterms:modified xsi:type="dcterms:W3CDTF">2023-09-20T07:36:49Z</dcterms:modified>
</cp:coreProperties>
</file>