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39" r:id="rId2"/>
    <p:sldId id="334" r:id="rId3"/>
    <p:sldId id="342" r:id="rId4"/>
    <p:sldId id="343" r:id="rId5"/>
    <p:sldId id="344" r:id="rId6"/>
    <p:sldId id="345" r:id="rId7"/>
    <p:sldId id="346" r:id="rId8"/>
    <p:sldId id="347" r:id="rId9"/>
    <p:sldId id="348" r:id="rId10"/>
    <p:sldId id="341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5555"/>
    <a:srgbClr val="DA1E26"/>
    <a:srgbClr val="474747"/>
    <a:srgbClr val="0063AF"/>
    <a:srgbClr val="0086CD"/>
    <a:srgbClr val="0075BF"/>
    <a:srgbClr val="BBE2F9"/>
    <a:srgbClr val="BCE2F9"/>
    <a:srgbClr val="009BE0"/>
    <a:srgbClr val="0093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ittlere Formatvorlage 3 - 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unkle Formatvorlage 2 - Akzent 1/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84950" autoAdjust="0"/>
  </p:normalViewPr>
  <p:slideViewPr>
    <p:cSldViewPr snapToGrid="0" snapToObjects="1" showGuides="1">
      <p:cViewPr varScale="1">
        <p:scale>
          <a:sx n="76" d="100"/>
          <a:sy n="76" d="100"/>
        </p:scale>
        <p:origin x="12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85" d="100"/>
          <a:sy n="85" d="100"/>
        </p:scale>
        <p:origin x="2720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45789BC-827E-5045-B411-EC9E941403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34E5987-ABA2-D240-896E-6C515FB2C7B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302ED-0F84-4E44-834D-8A7D995B744D}" type="datetimeFigureOut">
              <a:rPr lang="de-DE" smtClean="0"/>
              <a:t>20.09.2023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870C9A2-A64A-2440-B60E-66D69809C4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46DCACB-6FEA-3846-BEBF-24363D633D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3731F2-6742-7041-8C01-0982A42BD9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3072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E46611-718C-E94F-9341-5BBB7AF63A81}" type="datetimeFigureOut">
              <a:rPr lang="de-DE" smtClean="0"/>
              <a:t>20.09.2023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8707F-DEE4-7745-A5CF-37B32C8721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1868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de-DE" dirty="0" smtClean="0">
                <a:latin typeface="Times" panose="02020603050405020304" pitchFamily="18" charset="0"/>
              </a:rPr>
              <a:t>Es sind keine konkreten Nachuntersuchungsfristen mehr zu finden, diese sind hier zwar nicht detailliert aufgezeigt, es wird allerdings auf die vorrangige Beachtung der gültigen Rechtsgrundlagen verwiesen</a:t>
            </a:r>
          </a:p>
          <a:p>
            <a:r>
              <a:rPr lang="de-DE" altLang="de-DE" dirty="0" smtClean="0">
                <a:latin typeface="Times" panose="02020603050405020304" pitchFamily="18" charset="0"/>
                <a:sym typeface="Wingdings" panose="05000000000000000000" pitchFamily="2" charset="2"/>
              </a:rPr>
              <a:t> Verweis auf DGUV Vorschrift 49, Anlage 1 (Seite 23): altbewährte Fristen werden aufgelistet; </a:t>
            </a:r>
            <a:r>
              <a:rPr lang="de-DE" altLang="de-DE" b="1" dirty="0" smtClean="0">
                <a:latin typeface="Times" panose="02020603050405020304" pitchFamily="18" charset="0"/>
                <a:sym typeface="Wingdings" panose="05000000000000000000" pitchFamily="2" charset="2"/>
              </a:rPr>
              <a:t>KEINE INHALTLICHE ÄNDERUNG!</a:t>
            </a:r>
            <a:endParaRPr lang="de-DE" altLang="de-DE" b="1" dirty="0" smtClean="0">
              <a:latin typeface="Times" panose="02020603050405020304" pitchFamily="18" charset="0"/>
            </a:endParaRPr>
          </a:p>
          <a:p>
            <a:r>
              <a:rPr lang="de-DE" altLang="de-DE" dirty="0" smtClean="0">
                <a:latin typeface="Times" panose="02020603050405020304" pitchFamily="18" charset="0"/>
              </a:rPr>
              <a:t>Gründe für Nachuntersuchungen werden weiterhin genannt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F8707F-DEE4-7745-A5CF-37B32C872178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135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68288" lvl="1" indent="-268288">
              <a:spcBef>
                <a:spcPct val="0"/>
              </a:spcBef>
              <a:spcAft>
                <a:spcPts val="500"/>
              </a:spcAft>
            </a:pPr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Die meisten DGUV Empfehlungen beschäftigen sich mit arbeitsmedizinischer Vorsorge und knüpfen an die </a:t>
            </a:r>
            <a:r>
              <a:rPr lang="de-DE" alt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ArbMedVV</a:t>
            </a:r>
            <a:r>
              <a:rPr lang="de-DE" alt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als Grundlage an (staatliches Recht)</a:t>
            </a:r>
          </a:p>
          <a:p>
            <a:pPr marL="268288" lvl="1" indent="-268288">
              <a:spcBef>
                <a:spcPct val="0"/>
              </a:spcBef>
              <a:spcAft>
                <a:spcPts val="500"/>
              </a:spcAft>
            </a:pPr>
            <a:endParaRPr lang="de-DE" altLang="de-DE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lvl="1" indent="-268288">
              <a:spcBef>
                <a:spcPct val="0"/>
              </a:spcBef>
              <a:spcAft>
                <a:spcPts val="500"/>
              </a:spcAft>
            </a:pPr>
            <a:r>
              <a:rPr lang="de-DE" alt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Verordnung zur arbeitsmedizinischen Vorsorge (</a:t>
            </a:r>
            <a:r>
              <a:rPr lang="de-DE" alt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ArbMedVV</a:t>
            </a:r>
            <a:r>
              <a:rPr lang="de-DE" alt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268288" lvl="1" indent="-268288">
              <a:spcBef>
                <a:spcPct val="0"/>
              </a:spcBef>
              <a:spcAft>
                <a:spcPts val="500"/>
              </a:spcAft>
            </a:pPr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Arbeitsmedizinische Vorsorge findet im geschützten Raum und unter dem Siegel der Verschwiegenheit statt. </a:t>
            </a:r>
          </a:p>
          <a:p>
            <a:pPr marL="268288" lvl="1" indent="-268288">
              <a:spcBef>
                <a:spcPct val="0"/>
              </a:spcBef>
              <a:spcAft>
                <a:spcPts val="500"/>
              </a:spcAft>
            </a:pPr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Hier können sich Beschäftigte zu den Wechselwirkungen zwischen ihrer Arbeit und ihrer Gesundheit informieren und beraten lassen.</a:t>
            </a:r>
          </a:p>
          <a:p>
            <a:pPr marL="268288" lvl="1" indent="-268288">
              <a:spcBef>
                <a:spcPct val="0"/>
              </a:spcBef>
              <a:spcAft>
                <a:spcPts val="500"/>
              </a:spcAft>
            </a:pPr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Arbeitsmedizinische Vorsorge umfasst immer ein ärztliches Beratungsgespräch mit Anamnese einschließlich Arbeitsanamnese.</a:t>
            </a:r>
          </a:p>
          <a:p>
            <a:pPr marL="268288" lvl="1" indent="-268288">
              <a:spcBef>
                <a:spcPct val="0"/>
              </a:spcBef>
              <a:spcAft>
                <a:spcPts val="500"/>
              </a:spcAft>
            </a:pPr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Werden dabei zur Aufklärung und Beratung körperliche oder klinische Untersuchungen für erforderlich angesehen, so werden diese angeboten.</a:t>
            </a:r>
          </a:p>
          <a:p>
            <a:pPr marL="268288" lvl="1" indent="-268288">
              <a:spcBef>
                <a:spcPct val="0"/>
              </a:spcBef>
              <a:spcAft>
                <a:spcPts val="500"/>
              </a:spcAft>
            </a:pPr>
            <a:endParaRPr lang="de-DE" alt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lvl="1" indent="-268288">
              <a:spcBef>
                <a:spcPct val="0"/>
              </a:spcBef>
              <a:spcAft>
                <a:spcPts val="500"/>
              </a:spcAft>
            </a:pPr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Untersuchungen dürfen allerdings nicht gegen den Willen betroffener Beschäftigter durchgeführt werden (Vorsorge dienen nur der Beratung und Aufklärung)</a:t>
            </a:r>
          </a:p>
          <a:p>
            <a:pPr marL="268288" lvl="1" indent="-268288">
              <a:spcBef>
                <a:spcPct val="0"/>
              </a:spcBef>
              <a:spcAft>
                <a:spcPts val="588"/>
              </a:spcAft>
            </a:pPr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Es gibt drei Arten arbeitsmedizinischer Vorsorge: </a:t>
            </a:r>
          </a:p>
          <a:p>
            <a:pPr marL="268288" lvl="1" indent="-268288">
              <a:spcBef>
                <a:spcPct val="0"/>
              </a:spcBef>
              <a:spcAft>
                <a:spcPts val="500"/>
              </a:spcAft>
            </a:pPr>
            <a:endParaRPr lang="de-DE" alt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lvl="1" indent="-268288"/>
            <a:r>
              <a:rPr lang="de-DE" alt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Pflichtvorsorge </a:t>
            </a:r>
            <a:r>
              <a:rPr lang="de-DE" alt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Arbeitgebende</a:t>
            </a:r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haben diese bei bestimmten besonders gefährdenden Tätigkeiten zu veranlassen (vor Aufnahme der Tätigkeit)</a:t>
            </a:r>
          </a:p>
          <a:p>
            <a:pPr marL="268288" lvl="1" indent="-268288"/>
            <a:r>
              <a:rPr lang="de-DE" alt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Angebotsvorsorge </a:t>
            </a:r>
            <a:r>
              <a:rPr lang="de-DE" alt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Arbeitgebende</a:t>
            </a:r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haben diese den Beschäftigten/ Versicherten bei bestimmten gefährdenden Tätigkeiten anzubieten</a:t>
            </a:r>
          </a:p>
          <a:p>
            <a:pPr marL="268288" lvl="1" indent="-268288"/>
            <a:r>
              <a:rPr lang="de-DE" alt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Wunschvorsorge </a:t>
            </a:r>
            <a:r>
              <a:rPr lang="de-DE" alt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Arbeitgebende</a:t>
            </a:r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 haben diese den Beschäftigten/Versicherten über den Anhang der Verordnung zur arbeitsmedizinischen Vorsorge hinaus bei allen Tätigkeiten zu gewähren</a:t>
            </a:r>
          </a:p>
          <a:p>
            <a:pPr marL="268288" lvl="1" indent="-268288"/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Beitrag zum Erhalt der Beschäftigungsfähigkeit und zur Fortentwicklung des betrieblichen Gesundheitsschutzes</a:t>
            </a:r>
          </a:p>
          <a:p>
            <a:pPr marL="268288" lvl="1" indent="-268288"/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Informativer Charakter steht im Vordergrund (wie kann ich mich im Sinne des Gesundheitsschutzes verhalten?)</a:t>
            </a:r>
          </a:p>
          <a:p>
            <a:pPr marL="268288" lvl="1" indent="-268288"/>
            <a:endParaRPr lang="de-DE" alt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lvl="1" indent="-268288"/>
            <a:r>
              <a:rPr lang="de-DE" alt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Eignung</a:t>
            </a:r>
          </a:p>
          <a:p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Beantwortung der Frage, ob und inwiefern betreffende Personen mit ihren physischen und psychischen Potenzialen und Fähigkeiten die zu erledigenden Aufgaben ausüben können (also insbesondere im Falle der Feuerwehr G26/Atemschutz, G25/Fahr- und Steuertätigkeiten, G31/Tauchen, G41/Höhenrettung)</a:t>
            </a:r>
          </a:p>
          <a:p>
            <a:pPr marL="268288" lvl="1" indent="-268288"/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Beschäftigter muss den Nachweis (in regelmäßigen Abständen) erbringen</a:t>
            </a:r>
          </a:p>
          <a:p>
            <a:pPr marL="268288" lvl="1" indent="-268288"/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Bei Nichteignung „droht“ der Tätigkeitsausschluss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F8707F-DEE4-7745-A5CF-37B32C872178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1328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BCB68E7-D25F-5A4E-8763-916C479898DB}"/>
              </a:ext>
            </a:extLst>
          </p:cNvPr>
          <p:cNvSpPr/>
          <p:nvPr userDrawn="1"/>
        </p:nvSpPr>
        <p:spPr>
          <a:xfrm>
            <a:off x="0" y="1160463"/>
            <a:ext cx="12192000" cy="5697537"/>
          </a:xfrm>
          <a:prstGeom prst="rect">
            <a:avLst/>
          </a:prstGeom>
          <a:solidFill>
            <a:srgbClr val="C00000"/>
          </a:solidFill>
          <a:ln>
            <a:solidFill>
              <a:srgbClr val="DA1E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3BED54-F2C9-0144-BF1C-4ED1B9BBFEF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8781" y="1881188"/>
            <a:ext cx="6107332" cy="1223961"/>
          </a:xfrm>
        </p:spPr>
        <p:txBody>
          <a:bodyPr vert="horz" lIns="0" tIns="0" rIns="90000" anchor="t" anchorCtr="0">
            <a:noAutofit/>
          </a:bodyPr>
          <a:lstStyle>
            <a:lvl1pPr algn="l">
              <a:defRPr sz="3200" b="1" i="0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Hier steht ein Titel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AEA2CA5-9E78-C14A-8CFA-CE7601D5366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88781" y="3607635"/>
            <a:ext cx="6107332" cy="492032"/>
          </a:xfrm>
        </p:spPr>
        <p:txBody>
          <a:bodyPr lIns="0" tIns="0">
            <a:noAutofit/>
          </a:bodyPr>
          <a:lstStyle>
            <a:lvl1pPr marL="0" indent="0" algn="l">
              <a:buNone/>
              <a:defRPr sz="2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Hier steht ein Untertitel</a:t>
            </a:r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3FC07B55-EEC7-8340-83F1-6F49FB3DFDD6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74714" y="5226904"/>
            <a:ext cx="6121400" cy="720724"/>
          </a:xfrm>
        </p:spPr>
        <p:txBody>
          <a:bodyPr lIns="0" tIns="0">
            <a:no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Veranstaltung
Autor, Datum</a:t>
            </a:r>
          </a:p>
        </p:txBody>
      </p:sp>
      <p:pic>
        <p:nvPicPr>
          <p:cNvPr id="11" name="Grafik 10" descr="Logo Feuerwehr-Unfallkasse für Hamburg, Mecklenburg-Vorpommern und Schleswig-Holstein (HFUK Nord)">
            <a:extLst>
              <a:ext uri="{FF2B5EF4-FFF2-40B4-BE49-F238E27FC236}">
                <a16:creationId xmlns:a16="http://schemas.microsoft.com/office/drawing/2014/main" id="{6FA7B2CE-6B8D-5D45-B8B9-7E343A8A80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6692" y="228601"/>
            <a:ext cx="4029564" cy="73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82841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3" orient="horz" pos="2273" userDrawn="1">
          <p15:clr>
            <a:srgbClr val="FBAE40"/>
          </p15:clr>
        </p15:guide>
        <p15:guide id="5" pos="5995" userDrawn="1">
          <p15:clr>
            <a:srgbClr val="FBAE40"/>
          </p15:clr>
        </p15:guide>
        <p15:guide id="9" pos="5768" userDrawn="1">
          <p15:clr>
            <a:srgbClr val="FBAE40"/>
          </p15:clr>
        </p15:guide>
        <p15:guide id="17" orient="horz" pos="195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1BCB68E7-D25F-5A4E-8763-916C479898DB}"/>
              </a:ext>
            </a:extLst>
          </p:cNvPr>
          <p:cNvSpPr/>
          <p:nvPr userDrawn="1"/>
        </p:nvSpPr>
        <p:spPr>
          <a:xfrm>
            <a:off x="0" y="1160463"/>
            <a:ext cx="12192000" cy="569753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0" name="Grafik 9" descr="Logo Feuerwehr-Unfallkasse für Hamburg, Mecklenburg-Vorpommern und Schleswig-Holstein (HFUK Nord)">
            <a:extLst>
              <a:ext uri="{FF2B5EF4-FFF2-40B4-BE49-F238E27FC236}">
                <a16:creationId xmlns:a16="http://schemas.microsoft.com/office/drawing/2014/main" id="{6FA7B2CE-6B8D-5D45-B8B9-7E343A8A80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6692" y="228601"/>
            <a:ext cx="4029564" cy="73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73652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BCB68E7-D25F-5A4E-8763-916C479898DB}"/>
              </a:ext>
            </a:extLst>
          </p:cNvPr>
          <p:cNvSpPr/>
          <p:nvPr userDrawn="1"/>
        </p:nvSpPr>
        <p:spPr>
          <a:xfrm>
            <a:off x="0" y="1160463"/>
            <a:ext cx="12192000" cy="569753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3BED54-F2C9-0144-BF1C-4ED1B9BBFEF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8781" y="1881188"/>
            <a:ext cx="5027832" cy="1223961"/>
          </a:xfrm>
        </p:spPr>
        <p:txBody>
          <a:bodyPr vert="horz" lIns="0" tIns="0" rIns="90000" anchor="t" anchorCtr="0">
            <a:noAutofit/>
          </a:bodyPr>
          <a:lstStyle>
            <a:lvl1pPr algn="l">
              <a:defRPr sz="3200" b="1" i="0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Hier steht ein Titel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AEA2CA5-9E78-C14A-8CFA-CE7601D5366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88781" y="3607635"/>
            <a:ext cx="5027832" cy="492032"/>
          </a:xfrm>
        </p:spPr>
        <p:txBody>
          <a:bodyPr lIns="0" tIns="0">
            <a:noAutofit/>
          </a:bodyPr>
          <a:lstStyle>
            <a:lvl1pPr marL="0" indent="0" algn="l">
              <a:buNone/>
              <a:defRPr sz="2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Hier steht ein Untertitel</a:t>
            </a:r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3FC07B55-EEC7-8340-83F1-6F49FB3DFDD6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74714" y="5226904"/>
            <a:ext cx="5027832" cy="720724"/>
          </a:xfrm>
        </p:spPr>
        <p:txBody>
          <a:bodyPr lIns="0" tIns="0">
            <a:no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Veranstaltung
Autor, Datum</a:t>
            </a:r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F73DB2B4-E788-D442-A28E-A228D38A0238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6275388" y="1160463"/>
            <a:ext cx="5916612" cy="5697537"/>
          </a:xfrm>
        </p:spPr>
        <p:txBody>
          <a:bodyPr>
            <a:normAutofit/>
          </a:bodyPr>
          <a:lstStyle>
            <a:lvl1pPr marL="0" indent="0">
              <a:buNone/>
              <a:defRPr sz="1600" baseline="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8" name="Grafik 7" descr="Logo Feuerwehr-Unfallkasse für Hamburg, Mecklenburg-Vorpommern und Schleswig-Holstein (HFUK Nord)">
            <a:extLst>
              <a:ext uri="{FF2B5EF4-FFF2-40B4-BE49-F238E27FC236}">
                <a16:creationId xmlns:a16="http://schemas.microsoft.com/office/drawing/2014/main" id="{6FA7B2CE-6B8D-5D45-B8B9-7E343A8A80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6692" y="228601"/>
            <a:ext cx="4029564" cy="73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1714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3" orient="horz" pos="2273">
          <p15:clr>
            <a:srgbClr val="FBAE40"/>
          </p15:clr>
        </p15:guide>
        <p15:guide id="17" orient="horz" pos="195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61D27E-84D9-2E45-9F1C-4A8CA5E8408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2877" y="1881188"/>
            <a:ext cx="10434411" cy="710973"/>
          </a:xfrm>
        </p:spPr>
        <p:txBody>
          <a:bodyPr lIns="0" tIns="0" anchor="t" anchorCtr="0">
            <a:noAutofit/>
          </a:bodyPr>
          <a:lstStyle>
            <a:lvl1pPr>
              <a:defRPr sz="3200" b="1" i="0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Hier steht eine Kapitelüberschrift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19541AD-6152-0249-B028-D9DEB8D0F3F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82877" y="2600326"/>
            <a:ext cx="10442575" cy="1500187"/>
          </a:xfrm>
        </p:spPr>
        <p:txBody>
          <a:bodyPr lIns="0" tIns="0">
            <a:noAutofit/>
          </a:bodyPr>
          <a:lstStyle>
            <a:lvl1pPr marL="0" indent="0">
              <a:buNone/>
              <a:defRPr sz="28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Hier steht ein Untertitel</a:t>
            </a:r>
          </a:p>
        </p:txBody>
      </p:sp>
      <p:sp>
        <p:nvSpPr>
          <p:cNvPr id="17" name="Fußzeilenplatzhalter 4">
            <a:extLst>
              <a:ext uri="{FF2B5EF4-FFF2-40B4-BE49-F238E27FC236}">
                <a16:creationId xmlns:a16="http://schemas.microsoft.com/office/drawing/2014/main" id="{4370092F-E555-F64E-A70D-D9A61B2B3B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4713" y="6391518"/>
            <a:ext cx="4114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6" name="Datumsplatzhalter 3">
            <a:extLst>
              <a:ext uri="{FF2B5EF4-FFF2-40B4-BE49-F238E27FC236}">
                <a16:creationId xmlns:a16="http://schemas.microsoft.com/office/drawing/2014/main" id="{F1EC4BA3-D4B3-DB49-8C1C-74B3474549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63423" y="6391519"/>
            <a:ext cx="1893277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 baseline="0">
                <a:solidFill>
                  <a:schemeClr val="bg1"/>
                </a:solidFill>
              </a:defRPr>
            </a:lvl1pPr>
          </a:lstStyle>
          <a:p>
            <a:fld id="{AD3E5B39-6D0A-654D-A1FE-50888F5ADA74}" type="datetimeFigureOut">
              <a:rPr lang="de-DE" smtClean="0"/>
              <a:pPr/>
              <a:t>20.09.2023</a:t>
            </a:fld>
            <a:endParaRPr lang="de-DE" dirty="0"/>
          </a:p>
        </p:txBody>
      </p:sp>
      <p:sp>
        <p:nvSpPr>
          <p:cNvPr id="18" name="Foliennummernplatzhalter 5">
            <a:extLst>
              <a:ext uri="{FF2B5EF4-FFF2-40B4-BE49-F238E27FC236}">
                <a16:creationId xmlns:a16="http://schemas.microsoft.com/office/drawing/2014/main" id="{CC49F0CA-E924-CF47-A1A2-8509CFBB58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24009" y="6393961"/>
            <a:ext cx="1893277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 baseline="0">
                <a:solidFill>
                  <a:schemeClr val="bg1"/>
                </a:solidFill>
              </a:defRPr>
            </a:lvl1pPr>
          </a:lstStyle>
          <a:p>
            <a:fld id="{294FB65C-F205-7346-ACE0-FAF43E12CB59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816763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orient="horz" pos="163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spaltig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F6C0F3BA-DA44-C14F-BC26-E331C475E371}"/>
              </a:ext>
            </a:extLst>
          </p:cNvPr>
          <p:cNvSpPr/>
          <p:nvPr userDrawn="1"/>
        </p:nvSpPr>
        <p:spPr>
          <a:xfrm>
            <a:off x="0" y="6308725"/>
            <a:ext cx="12192000" cy="549275"/>
          </a:xfrm>
          <a:prstGeom prst="rect">
            <a:avLst/>
          </a:prstGeom>
          <a:solidFill>
            <a:srgbClr val="DA1E26"/>
          </a:solidFill>
          <a:ln>
            <a:solidFill>
              <a:srgbClr val="DA1E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E859B07-AF76-FC43-A31F-25F8413ACE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1" y="1160463"/>
            <a:ext cx="10442576" cy="520702"/>
          </a:xfrm>
        </p:spPr>
        <p:txBody>
          <a:bodyPr lIns="0" tIns="0" anchor="t" anchorCtr="0">
            <a:noAutofit/>
          </a:bodyPr>
          <a:lstStyle>
            <a:lvl1pPr>
              <a:defRPr sz="2800" b="1" i="0" baseline="0">
                <a:solidFill>
                  <a:srgbClr val="DA1E26"/>
                </a:solidFill>
              </a:defRPr>
            </a:lvl1pPr>
          </a:lstStyle>
          <a:p>
            <a:r>
              <a:rPr lang="de-DE" dirty="0"/>
              <a:t>Hier steht eine Überschrift</a:t>
            </a:r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63BDCA97-09D9-FF46-86B2-F7B12C883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A3B0310-FA6C-7946-85B6-E154E10A4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Ins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AD3E5B39-6D0A-654D-A1FE-50888F5ADA74}" type="datetimeFigureOut">
              <a:rPr lang="de-DE" smtClean="0"/>
              <a:pPr/>
              <a:t>20.09.2023</a:t>
            </a:fld>
            <a:endParaRPr lang="de-DE" dirty="0"/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324940C1-6E0B-F74C-B89E-E6C5AD490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294FB65C-F205-7346-ACE0-FAF43E12CB59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94818650-A180-1C48-8C74-63F02CA6D1B9}"/>
              </a:ext>
            </a:extLst>
          </p:cNvPr>
          <p:cNvCxnSpPr/>
          <p:nvPr userDrawn="1"/>
        </p:nvCxnSpPr>
        <p:spPr>
          <a:xfrm>
            <a:off x="0" y="762994"/>
            <a:ext cx="12192000" cy="0"/>
          </a:xfrm>
          <a:prstGeom prst="line">
            <a:avLst/>
          </a:prstGeom>
          <a:ln w="25400">
            <a:solidFill>
              <a:srgbClr val="DA1E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A1DF8952-5A06-D34A-9B54-84ADB6D1465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/>
        <p:txBody>
          <a:bodyPr tIns="0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de-DE" dirty="0"/>
              <a:t>Hier steht ein Text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56258167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spaltig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67D76109-3406-034C-A080-04FF75E07FE4}"/>
              </a:ext>
            </a:extLst>
          </p:cNvPr>
          <p:cNvSpPr/>
          <p:nvPr userDrawn="1"/>
        </p:nvSpPr>
        <p:spPr>
          <a:xfrm>
            <a:off x="0" y="6308725"/>
            <a:ext cx="12192000" cy="549275"/>
          </a:xfrm>
          <a:prstGeom prst="rect">
            <a:avLst/>
          </a:prstGeom>
          <a:solidFill>
            <a:srgbClr val="DA1E26"/>
          </a:solidFill>
          <a:ln>
            <a:solidFill>
              <a:srgbClr val="DA1E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D5BD697-D068-CD4A-93E3-7B5203F948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579" y="1160463"/>
            <a:ext cx="10435544" cy="522969"/>
          </a:xfrm>
        </p:spPr>
        <p:txBody>
          <a:bodyPr lIns="0" tIns="0" rIns="90000" anchor="t" anchorCtr="0">
            <a:noAutofit/>
          </a:bodyPr>
          <a:lstStyle>
            <a:lvl1pPr>
              <a:defRPr sz="2800" b="1" i="0" baseline="0">
                <a:solidFill>
                  <a:srgbClr val="DA1E26"/>
                </a:solidFill>
              </a:defRPr>
            </a:lvl1pPr>
          </a:lstStyle>
          <a:p>
            <a:r>
              <a:rPr lang="de-DE" dirty="0"/>
              <a:t>Hier steht eine Überschrift</a:t>
            </a:r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977151CE-69C3-6F4C-807D-0CD0719AC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endParaRPr lang="de-DE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2CAA3806-6430-334E-9328-E239789B4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Ins="0"/>
          <a:lstStyle/>
          <a:p>
            <a:fld id="{AD3E5B39-6D0A-654D-A1FE-50888F5ADA74}" type="datetimeFigureOut">
              <a:rPr lang="de-DE" smtClean="0"/>
              <a:pPr/>
              <a:t>20.09.2023</a:t>
            </a:fld>
            <a:endParaRPr lang="de-DE" dirty="0"/>
          </a:p>
        </p:txBody>
      </p:sp>
      <p:sp>
        <p:nvSpPr>
          <p:cNvPr id="19" name="Foliennummernplatzhalter 18">
            <a:extLst>
              <a:ext uri="{FF2B5EF4-FFF2-40B4-BE49-F238E27FC236}">
                <a16:creationId xmlns:a16="http://schemas.microsoft.com/office/drawing/2014/main" id="{283C436B-9C86-DE4D-8B23-9F16AB584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0"/>
          <a:lstStyle/>
          <a:p>
            <a:fld id="{294FB65C-F205-7346-ACE0-FAF43E12CB59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D59D6CB8-D562-F74D-96F6-C03C066181D1}"/>
              </a:ext>
            </a:extLst>
          </p:cNvPr>
          <p:cNvCxnSpPr/>
          <p:nvPr userDrawn="1"/>
        </p:nvCxnSpPr>
        <p:spPr>
          <a:xfrm>
            <a:off x="0" y="762994"/>
            <a:ext cx="12192000" cy="0"/>
          </a:xfrm>
          <a:prstGeom prst="line">
            <a:avLst/>
          </a:prstGeom>
          <a:ln w="25400">
            <a:solidFill>
              <a:srgbClr val="DA1E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0C7D3026-1B65-F347-83CC-E5B76CF43C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74713" y="1881188"/>
            <a:ext cx="5041900" cy="4068762"/>
          </a:xfrm>
        </p:spPr>
        <p:txBody>
          <a:bodyPr tIns="0"/>
          <a:lstStyle/>
          <a:p>
            <a:pPr lvl="0"/>
            <a:r>
              <a:rPr lang="de-DE" dirty="0"/>
              <a:t>Hier steht ein Text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9FCFFAED-C4CB-624F-801E-5CAB42B232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75388" y="1881188"/>
            <a:ext cx="5033962" cy="4068762"/>
          </a:xfrm>
        </p:spPr>
        <p:txBody>
          <a:bodyPr tIns="0"/>
          <a:lstStyle/>
          <a:p>
            <a:pPr lvl="0"/>
            <a:r>
              <a:rPr lang="de-DE" dirty="0"/>
              <a:t>Hier steht ein Text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9836441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spaltiger Inha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67D76109-3406-034C-A080-04FF75E07FE4}"/>
              </a:ext>
            </a:extLst>
          </p:cNvPr>
          <p:cNvSpPr/>
          <p:nvPr userDrawn="1"/>
        </p:nvSpPr>
        <p:spPr>
          <a:xfrm>
            <a:off x="0" y="6308725"/>
            <a:ext cx="12192000" cy="549275"/>
          </a:xfrm>
          <a:prstGeom prst="rect">
            <a:avLst/>
          </a:prstGeom>
          <a:solidFill>
            <a:srgbClr val="DA1E26"/>
          </a:solidFill>
          <a:ln>
            <a:solidFill>
              <a:srgbClr val="DA1E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D5BD697-D068-CD4A-93E3-7B5203F948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579" y="1160463"/>
            <a:ext cx="10435544" cy="522969"/>
          </a:xfrm>
        </p:spPr>
        <p:txBody>
          <a:bodyPr lIns="0" tIns="0" rIns="90000" anchor="t" anchorCtr="0">
            <a:noAutofit/>
          </a:bodyPr>
          <a:lstStyle>
            <a:lvl1pPr>
              <a:defRPr sz="2800" b="1" i="0" baseline="0">
                <a:solidFill>
                  <a:srgbClr val="DA1E26"/>
                </a:solidFill>
              </a:defRPr>
            </a:lvl1pPr>
          </a:lstStyle>
          <a:p>
            <a:r>
              <a:rPr lang="de-DE" dirty="0"/>
              <a:t>Hier steht eine Überschrift</a:t>
            </a:r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977151CE-69C3-6F4C-807D-0CD0719AC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endParaRPr lang="de-DE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2CAA3806-6430-334E-9328-E239789B4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Ins="0"/>
          <a:lstStyle/>
          <a:p>
            <a:fld id="{AD3E5B39-6D0A-654D-A1FE-50888F5ADA74}" type="datetimeFigureOut">
              <a:rPr lang="de-DE" smtClean="0"/>
              <a:pPr/>
              <a:t>20.09.2023</a:t>
            </a:fld>
            <a:endParaRPr lang="de-DE" dirty="0"/>
          </a:p>
        </p:txBody>
      </p:sp>
      <p:sp>
        <p:nvSpPr>
          <p:cNvPr id="19" name="Foliennummernplatzhalter 18">
            <a:extLst>
              <a:ext uri="{FF2B5EF4-FFF2-40B4-BE49-F238E27FC236}">
                <a16:creationId xmlns:a16="http://schemas.microsoft.com/office/drawing/2014/main" id="{283C436B-9C86-DE4D-8B23-9F16AB584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0"/>
          <a:lstStyle/>
          <a:p>
            <a:fld id="{294FB65C-F205-7346-ACE0-FAF43E12CB59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D59D6CB8-D562-F74D-96F6-C03C066181D1}"/>
              </a:ext>
            </a:extLst>
          </p:cNvPr>
          <p:cNvCxnSpPr/>
          <p:nvPr userDrawn="1"/>
        </p:nvCxnSpPr>
        <p:spPr>
          <a:xfrm>
            <a:off x="0" y="762994"/>
            <a:ext cx="12192000" cy="0"/>
          </a:xfrm>
          <a:prstGeom prst="line">
            <a:avLst/>
          </a:prstGeom>
          <a:ln w="25400">
            <a:solidFill>
              <a:srgbClr val="DA1E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49AE88C-4931-B34F-BBFD-AC1F47CE0CE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74713" y="1881188"/>
            <a:ext cx="3960812" cy="4068762"/>
          </a:xfrm>
        </p:spPr>
        <p:txBody>
          <a:bodyPr tIns="0"/>
          <a:lstStyle/>
          <a:p>
            <a:pPr lvl="0"/>
            <a:r>
              <a:rPr lang="de-DE" dirty="0"/>
              <a:t>Hier steht ein Text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1E28C41-A30B-BB4D-9B5A-18EE464F051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195888" y="1881188"/>
            <a:ext cx="6113462" cy="4068762"/>
          </a:xfrm>
        </p:spPr>
        <p:txBody>
          <a:bodyPr tIns="0"/>
          <a:lstStyle/>
          <a:p>
            <a:pPr lvl="0"/>
            <a:r>
              <a:rPr lang="de-DE" dirty="0"/>
              <a:t>Hier steht ein Text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077848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F6C0F3BA-DA44-C14F-BC26-E331C475E371}"/>
              </a:ext>
            </a:extLst>
          </p:cNvPr>
          <p:cNvSpPr/>
          <p:nvPr userDrawn="1"/>
        </p:nvSpPr>
        <p:spPr>
          <a:xfrm>
            <a:off x="0" y="6308725"/>
            <a:ext cx="12192000" cy="549275"/>
          </a:xfrm>
          <a:prstGeom prst="rect">
            <a:avLst/>
          </a:prstGeom>
          <a:solidFill>
            <a:srgbClr val="DA1E26"/>
          </a:solidFill>
          <a:ln>
            <a:solidFill>
              <a:srgbClr val="DA1E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E859B07-AF76-FC43-A31F-25F8413ACE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1" y="1160463"/>
            <a:ext cx="10442576" cy="520702"/>
          </a:xfrm>
        </p:spPr>
        <p:txBody>
          <a:bodyPr lIns="0" tIns="0" anchor="t" anchorCtr="0">
            <a:noAutofit/>
          </a:bodyPr>
          <a:lstStyle>
            <a:lvl1pPr>
              <a:defRPr sz="2800" b="1" i="0" baseline="0">
                <a:solidFill>
                  <a:srgbClr val="DA1E26"/>
                </a:solidFill>
              </a:defRPr>
            </a:lvl1pPr>
          </a:lstStyle>
          <a:p>
            <a:r>
              <a:rPr lang="de-DE" dirty="0"/>
              <a:t>Dies ist eine Tabellenfolie</a:t>
            </a:r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63BDCA97-09D9-FF46-86B2-F7B12C883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A3B0310-FA6C-7946-85B6-E154E10A4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Ins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AD3E5B39-6D0A-654D-A1FE-50888F5ADA74}" type="datetimeFigureOut">
              <a:rPr lang="de-DE" smtClean="0"/>
              <a:pPr/>
              <a:t>20.09.2023</a:t>
            </a:fld>
            <a:endParaRPr lang="de-DE" dirty="0"/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324940C1-6E0B-F74C-B89E-E6C5AD490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294FB65C-F205-7346-ACE0-FAF43E12CB59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94818650-A180-1C48-8C74-63F02CA6D1B9}"/>
              </a:ext>
            </a:extLst>
          </p:cNvPr>
          <p:cNvCxnSpPr/>
          <p:nvPr userDrawn="1"/>
        </p:nvCxnSpPr>
        <p:spPr>
          <a:xfrm>
            <a:off x="0" y="762994"/>
            <a:ext cx="12192000" cy="0"/>
          </a:xfrm>
          <a:prstGeom prst="line">
            <a:avLst/>
          </a:prstGeom>
          <a:ln w="25400">
            <a:solidFill>
              <a:srgbClr val="DA1E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79780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FD6188F8-C64B-7B48-A17B-544ED2E9AEC1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-5936" y="0"/>
            <a:ext cx="12197936" cy="6858000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Platzhalter für Bild</a:t>
            </a:r>
          </a:p>
        </p:txBody>
      </p:sp>
    </p:spTree>
    <p:extLst>
      <p:ext uri="{BB962C8B-B14F-4D97-AF65-F5344CB8AC3E}">
        <p14:creationId xmlns:p14="http://schemas.microsoft.com/office/powerpoint/2010/main" val="308515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FD6188F8-C64B-7B48-A17B-544ED2E9AEC1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-5936" y="0"/>
            <a:ext cx="12197936" cy="6858000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Platzhalter für Bild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B096E326-A306-9449-B815-5B3E27351C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3" y="4391922"/>
            <a:ext cx="5564724" cy="1835027"/>
          </a:xfrm>
          <a:solidFill>
            <a:schemeClr val="tx2"/>
          </a:solidFill>
        </p:spPr>
        <p:txBody>
          <a:bodyPr wrap="square" lIns="360000" tIns="360000" rIns="360000" bIns="360000" anchor="t" anchorCtr="0">
            <a:spAutoFit/>
          </a:bodyPr>
          <a:lstStyle>
            <a:lvl1pPr>
              <a:defRPr sz="2000" b="0" i="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dirty="0"/>
              <a:t>»Hier steht ein Zitat, welches über mehrere Zeilen gehen kann, was kein Problem ist, da diese Folie genug Platz dafür bietet.« </a:t>
            </a:r>
          </a:p>
        </p:txBody>
      </p:sp>
    </p:spTree>
    <p:extLst>
      <p:ext uri="{BB962C8B-B14F-4D97-AF65-F5344CB8AC3E}">
        <p14:creationId xmlns:p14="http://schemas.microsoft.com/office/powerpoint/2010/main" val="258810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-1"/>
            <a:ext cx="12192000" cy="75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972968E-AE03-8F46-861E-3A044FC5E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14" y="1160463"/>
            <a:ext cx="10442574" cy="6651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58A3344-B054-6F48-8622-EC24CA486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4713" y="1881187"/>
            <a:ext cx="10442574" cy="406876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r>
              <a:rPr lang="de-DE" dirty="0"/>
              <a:t>Aufzählungspunkt 1. Ordnung</a:t>
            </a:r>
          </a:p>
          <a:p>
            <a:pPr lvl="1"/>
            <a:r>
              <a:rPr lang="de-DE" dirty="0"/>
              <a:t>Aufzählungspunkt 2. Ordnung</a:t>
            </a:r>
          </a:p>
          <a:p>
            <a:pPr lvl="2"/>
            <a:r>
              <a:rPr lang="de-DE" dirty="0"/>
              <a:t>Aufzählungspunkt 3. Ordnung</a:t>
            </a:r>
          </a:p>
          <a:p>
            <a:pPr lvl="3"/>
            <a:r>
              <a:rPr lang="de-DE" dirty="0"/>
              <a:t>Aufzählungspunkt 4. Ordnung</a:t>
            </a:r>
          </a:p>
          <a:p>
            <a:pPr lvl="4"/>
            <a:r>
              <a:rPr lang="de-DE" dirty="0"/>
              <a:t>Aufzählungspunkt 5. Ordnung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AA3143-6D67-A249-80A0-870F2EC21C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4713" y="6394849"/>
            <a:ext cx="4114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 baseline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D50990-9108-1740-84C0-29EED85296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6475" y="6394850"/>
            <a:ext cx="1800225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 baseline="0">
                <a:solidFill>
                  <a:schemeClr val="bg1"/>
                </a:solidFill>
              </a:defRPr>
            </a:lvl1pPr>
          </a:lstStyle>
          <a:p>
            <a:fld id="{AD3E5B39-6D0A-654D-A1FE-50888F5ADA74}" type="datetimeFigureOut">
              <a:rPr lang="de-DE" smtClean="0"/>
              <a:pPr/>
              <a:t>20.09.2023</a:t>
            </a:fld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F88D46-A748-FB42-87A9-33A26DCA5F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17061" y="6397292"/>
            <a:ext cx="1800225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 baseline="0">
                <a:solidFill>
                  <a:schemeClr val="bg1"/>
                </a:solidFill>
              </a:defRPr>
            </a:lvl1pPr>
          </a:lstStyle>
          <a:p>
            <a:fld id="{294FB65C-F205-7346-ACE0-FAF43E12CB5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02B98F5-E81A-6046-862C-FEEB0F1781C3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268901" y="192560"/>
            <a:ext cx="2182199" cy="382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35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8" r:id="rId2"/>
    <p:sldLayoutId id="2147483651" r:id="rId3"/>
    <p:sldLayoutId id="2147483650" r:id="rId4"/>
    <p:sldLayoutId id="2147483652" r:id="rId5"/>
    <p:sldLayoutId id="2147483666" r:id="rId6"/>
    <p:sldLayoutId id="2147483663" r:id="rId7"/>
    <p:sldLayoutId id="2147483655" r:id="rId8"/>
    <p:sldLayoutId id="2147483667" r:id="rId9"/>
    <p:sldLayoutId id="214748367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555555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rgbClr val="555555"/>
          </a:solidFill>
          <a:latin typeface="Arial" panose="020B0604020202020204" pitchFamily="34" charset="0"/>
          <a:ea typeface="+mn-ea"/>
          <a:cs typeface="+mn-cs"/>
        </a:defRPr>
      </a:lvl1pPr>
      <a:lvl2pPr marL="432000" indent="-216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tabLst/>
        <a:defRPr sz="2000" b="0" i="0" kern="1200" baseline="0">
          <a:solidFill>
            <a:srgbClr val="555555"/>
          </a:solidFill>
          <a:latin typeface="+mn-lt"/>
          <a:ea typeface="+mn-ea"/>
          <a:cs typeface="+mn-cs"/>
        </a:defRPr>
      </a:lvl2pPr>
      <a:lvl3pPr marL="648000" indent="-216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tabLst/>
        <a:defRPr sz="2000" kern="1200">
          <a:solidFill>
            <a:srgbClr val="555555"/>
          </a:solidFill>
          <a:latin typeface="+mn-lt"/>
          <a:ea typeface="+mn-ea"/>
          <a:cs typeface="+mn-cs"/>
        </a:defRPr>
      </a:lvl3pPr>
      <a:lvl4pPr marL="864000" marR="0" indent="-21600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000" b="0" i="0" kern="1200" baseline="0">
          <a:solidFill>
            <a:srgbClr val="555555"/>
          </a:solidFill>
          <a:latin typeface="+mn-lt"/>
          <a:ea typeface="+mn-ea"/>
          <a:cs typeface="+mn-cs"/>
        </a:defRPr>
      </a:lvl4pPr>
      <a:lvl5pPr marL="1080000" marR="0" indent="-21600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000" kern="1200">
          <a:solidFill>
            <a:srgbClr val="555555"/>
          </a:solidFill>
          <a:latin typeface="+mn-lt"/>
          <a:ea typeface="+mn-ea"/>
          <a:cs typeface="+mn-cs"/>
        </a:defRPr>
      </a:lvl5pPr>
      <a:lvl6pPr marL="11520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727" userDrawn="1">
          <p15:clr>
            <a:srgbClr val="F26B43"/>
          </p15:clr>
        </p15:guide>
        <p15:guide id="2" pos="551" userDrawn="1">
          <p15:clr>
            <a:srgbClr val="F26B43"/>
          </p15:clr>
        </p15:guide>
        <p15:guide id="3" pos="7129" userDrawn="1">
          <p15:clr>
            <a:srgbClr val="F26B43"/>
          </p15:clr>
        </p15:guide>
        <p15:guide id="4" pos="3953" userDrawn="1">
          <p15:clr>
            <a:srgbClr val="F26B43"/>
          </p15:clr>
        </p15:guide>
        <p15:guide id="5" pos="3273" userDrawn="1">
          <p15:clr>
            <a:srgbClr val="F26B43"/>
          </p15:clr>
        </p15:guide>
        <p15:guide id="6" pos="3046" userDrawn="1">
          <p15:clr>
            <a:srgbClr val="F26B43"/>
          </p15:clr>
        </p15:guide>
        <p15:guide id="7" pos="4407" userDrawn="1">
          <p15:clr>
            <a:srgbClr val="F26B43"/>
          </p15:clr>
        </p15:guide>
        <p15:guide id="8" pos="4634" userDrawn="1">
          <p15:clr>
            <a:srgbClr val="F26B43"/>
          </p15:clr>
        </p15:guide>
        <p15:guide id="9" orient="horz" pos="1185" userDrawn="1">
          <p15:clr>
            <a:srgbClr val="F26B43"/>
          </p15:clr>
        </p15:guide>
        <p15:guide id="10" orient="horz" pos="3748" userDrawn="1">
          <p15:clr>
            <a:srgbClr val="F26B43"/>
          </p15:clr>
        </p15:guide>
        <p15:guide id="11" orient="horz" pos="731" userDrawn="1">
          <p15:clr>
            <a:srgbClr val="F26B43"/>
          </p15:clr>
        </p15:guide>
        <p15:guide id="12" orient="horz" pos="323" userDrawn="1">
          <p15:clr>
            <a:srgbClr val="F26B43"/>
          </p15:clr>
        </p15:guide>
        <p15:guide id="13" orient="horz" pos="1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48F4ADDC-C94B-D643-B99B-54957D172C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Änderung Eignungsuntersuchung</a:t>
            </a:r>
            <a:endParaRPr lang="de-DE" dirty="0"/>
          </a:p>
        </p:txBody>
      </p:sp>
      <p:sp>
        <p:nvSpPr>
          <p:cNvPr id="11" name="Untertitel 10">
            <a:extLst>
              <a:ext uri="{FF2B5EF4-FFF2-40B4-BE49-F238E27FC236}">
                <a16:creationId xmlns:a16="http://schemas.microsoft.com/office/drawing/2014/main" id="{AE5269D0-9974-0C40-909D-1DC1CBCA5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Neues Standardwerk für Arbeitsmedizin der DGUV</a:t>
            </a:r>
            <a:endParaRPr lang="de-DE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27869AD8-D0B6-7D44-9E4E-20BE224835FD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dirty="0" smtClean="0"/>
              <a:t>Kreisschulung,</a:t>
            </a:r>
          </a:p>
          <a:p>
            <a:r>
              <a:rPr lang="de-DE" dirty="0" smtClean="0"/>
              <a:t>HFUK Nord</a:t>
            </a:r>
            <a:endParaRPr lang="de-DE" dirty="0"/>
          </a:p>
        </p:txBody>
      </p:sp>
      <p:pic>
        <p:nvPicPr>
          <p:cNvPr id="7" name="Grafik 6" descr="Logo Feuerwehr-Unfallkasse für Hamburg, Mecklenburg-Vorpommern und Schleswig-Holstein (HFUK Nord)">
            <a:extLst>
              <a:ext uri="{FF2B5EF4-FFF2-40B4-BE49-F238E27FC236}">
                <a16:creationId xmlns:a16="http://schemas.microsoft.com/office/drawing/2014/main" id="{ABAFE6E6-F652-7242-ABA2-BDA27BA23A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692" y="228601"/>
            <a:ext cx="4029564" cy="73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368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2CAEA384-BF47-9249-A913-B16A665D7EB9}"/>
              </a:ext>
            </a:extLst>
          </p:cNvPr>
          <p:cNvSpPr txBox="1"/>
          <p:nvPr/>
        </p:nvSpPr>
        <p:spPr>
          <a:xfrm>
            <a:off x="889703" y="1896178"/>
            <a:ext cx="4814588" cy="98488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sz="3200" b="1" i="0" baseline="0" dirty="0">
                <a:solidFill>
                  <a:schemeClr val="bg1"/>
                </a:solidFill>
                <a:latin typeface="Arial" panose="020B0604020202020204" pitchFamily="34" charset="0"/>
              </a:rPr>
              <a:t>Vielen Dank</a:t>
            </a:r>
          </a:p>
          <a:p>
            <a:r>
              <a:rPr lang="de-DE" sz="3200" b="1" i="0" baseline="0" dirty="0">
                <a:solidFill>
                  <a:schemeClr val="bg1"/>
                </a:solidFill>
                <a:latin typeface="Arial" panose="020B0604020202020204" pitchFamily="34" charset="0"/>
              </a:rPr>
              <a:t>für Ihre Aufmerksamkeit.</a:t>
            </a:r>
          </a:p>
        </p:txBody>
      </p:sp>
    </p:spTree>
    <p:extLst>
      <p:ext uri="{BB962C8B-B14F-4D97-AF65-F5344CB8AC3E}">
        <p14:creationId xmlns:p14="http://schemas.microsoft.com/office/powerpoint/2010/main" val="3225428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3D8CA5-8F6A-9448-8BF8-92988EDF3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Neues Standardwerk für Arbeitsmedizin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6921E6-84F2-F045-9FDD-0D42CFD2363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 smtClean="0"/>
              <a:t>„DGUV Grundsätze für arbeitsmedizinische Untersuchungen“</a:t>
            </a:r>
          </a:p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r>
              <a:rPr lang="de-DE" dirty="0" smtClean="0"/>
              <a:t>Empfehlungen für arbeitsmedizinische Beratungen und Untersuchungen“</a:t>
            </a:r>
            <a:endParaRPr lang="de-DE" dirty="0"/>
          </a:p>
        </p:txBody>
      </p:sp>
      <p:sp>
        <p:nvSpPr>
          <p:cNvPr id="4" name="Pfeil nach unten 3"/>
          <p:cNvSpPr/>
          <p:nvPr/>
        </p:nvSpPr>
        <p:spPr>
          <a:xfrm>
            <a:off x="5826086" y="3283027"/>
            <a:ext cx="539826" cy="1167787"/>
          </a:xfrm>
          <a:prstGeom prst="downArrow">
            <a:avLst/>
          </a:prstGeom>
          <a:solidFill>
            <a:srgbClr val="DA1E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0631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Neues Standardwerk für Arbeitsmedizin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-230187" y="1895474"/>
            <a:ext cx="10442574" cy="4068763"/>
          </a:xfrm>
        </p:spPr>
        <p:txBody>
          <a:bodyPr/>
          <a:lstStyle/>
          <a:p>
            <a:pPr marL="0" indent="0" algn="ctr">
              <a:buNone/>
            </a:pPr>
            <a:endParaRPr lang="de-DE" dirty="0" smtClean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 smtClean="0"/>
              <a:t>G26 „Atemschutzgeräte“</a:t>
            </a:r>
            <a:endParaRPr lang="de-DE" dirty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 smtClean="0"/>
              <a:t>DGUV </a:t>
            </a:r>
            <a:r>
              <a:rPr lang="de-DE" dirty="0" smtClean="0"/>
              <a:t>Empfehlung zu Eignungsbeurteilungen  </a:t>
            </a:r>
            <a:r>
              <a:rPr lang="de-DE" dirty="0" smtClean="0"/>
              <a:t>„Atemschutzgeräte“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Pfeil nach unten 3"/>
          <p:cNvSpPr/>
          <p:nvPr/>
        </p:nvSpPr>
        <p:spPr>
          <a:xfrm>
            <a:off x="4721187" y="3261594"/>
            <a:ext cx="539826" cy="1167787"/>
          </a:xfrm>
          <a:prstGeom prst="downArrow">
            <a:avLst/>
          </a:prstGeom>
          <a:solidFill>
            <a:srgbClr val="DA1E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1618" y="2462162"/>
            <a:ext cx="2180109" cy="2906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655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Neues Standardwerk für Arbeitsmedizin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Wichtigste Änderungen:</a:t>
            </a:r>
          </a:p>
          <a:p>
            <a:r>
              <a:rPr lang="de-DE" dirty="0"/>
              <a:t>Trennung von Vorsorge (Beratung)- und Eignung (Untersuchung</a:t>
            </a:r>
            <a:r>
              <a:rPr lang="de-DE" dirty="0" smtClean="0"/>
              <a:t>)</a:t>
            </a:r>
          </a:p>
          <a:p>
            <a:endParaRPr lang="de-DE" dirty="0"/>
          </a:p>
          <a:p>
            <a:r>
              <a:rPr lang="de-DE" dirty="0"/>
              <a:t>keine Nummerierungen </a:t>
            </a:r>
            <a:r>
              <a:rPr lang="de-DE" dirty="0" smtClean="0"/>
              <a:t>mehr</a:t>
            </a:r>
          </a:p>
          <a:p>
            <a:endParaRPr lang="de-DE" dirty="0"/>
          </a:p>
          <a:p>
            <a:r>
              <a:rPr lang="de-DE" dirty="0"/>
              <a:t>Ergebnis der Untersuchung kann Auswirkungen auf den ausgeübten Beruf haben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de-DE" dirty="0"/>
              <a:t>Der untersuchende Arzt muss darauf hinweisen!</a:t>
            </a:r>
          </a:p>
          <a:p>
            <a:pPr lvl="3">
              <a:buFont typeface="Wingdings" panose="05000000000000000000" pitchFamily="2" charset="2"/>
              <a:buChar char="Ø"/>
            </a:pPr>
            <a:endParaRPr lang="de-DE" dirty="0"/>
          </a:p>
          <a:p>
            <a:r>
              <a:rPr lang="de-DE" dirty="0"/>
              <a:t>Erstuntersuchung auch bei über 50 Jährigen </a:t>
            </a:r>
            <a:r>
              <a:rPr lang="de-DE" dirty="0" smtClean="0"/>
              <a:t>möglich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0183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Neues Standardwerk für Arbeitsmedizin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Wichtigste Änderungen:</a:t>
            </a:r>
          </a:p>
          <a:p>
            <a:r>
              <a:rPr lang="de-DE" dirty="0" smtClean="0"/>
              <a:t>Keine </a:t>
            </a:r>
            <a:r>
              <a:rPr lang="de-DE" dirty="0"/>
              <a:t>konkrete Fristnennung </a:t>
            </a:r>
            <a:r>
              <a:rPr lang="de-DE" dirty="0" smtClean="0"/>
              <a:t>Nachuntersuchungen *</a:t>
            </a:r>
            <a:endParaRPr lang="de-DE" dirty="0" smtClean="0"/>
          </a:p>
          <a:p>
            <a:endParaRPr lang="de-DE" dirty="0"/>
          </a:p>
          <a:p>
            <a:r>
              <a:rPr lang="de-DE" dirty="0"/>
              <a:t>Streichung von Untersuchung Röntgen Thorax </a:t>
            </a:r>
            <a:endParaRPr lang="de-DE" dirty="0" smtClean="0"/>
          </a:p>
          <a:p>
            <a:endParaRPr lang="de-DE" dirty="0"/>
          </a:p>
          <a:p>
            <a:r>
              <a:rPr lang="de-DE" dirty="0"/>
              <a:t>Streichung der Untersuchung </a:t>
            </a:r>
            <a:r>
              <a:rPr lang="de-DE" dirty="0" err="1" smtClean="0"/>
              <a:t>Otoskopie</a:t>
            </a:r>
            <a:endParaRPr lang="de-DE" dirty="0" smtClean="0"/>
          </a:p>
          <a:p>
            <a:endParaRPr lang="de-DE" dirty="0"/>
          </a:p>
          <a:p>
            <a:r>
              <a:rPr lang="de-DE" altLang="de-DE" dirty="0"/>
              <a:t>Ergometrie bleibt erhalten, Spiroergometrie wird allerdings empfohlen</a:t>
            </a:r>
          </a:p>
          <a:p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* </a:t>
            </a:r>
            <a:r>
              <a:rPr lang="de-DE" sz="1200" dirty="0" smtClean="0"/>
              <a:t>es gilt weiterhin Anlage 1 der DGUV Vorschrift 49. Dort sind weiterhin Fristen und Gründe für vorzeitige Nachuntersuchungen genannt.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1881126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Grundsätzliche Unterscheidung </a:t>
            </a:r>
            <a:r>
              <a:rPr lang="de-DE" dirty="0" smtClean="0"/>
              <a:t>Vorsorge/Eignung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874713" y="1881187"/>
            <a:ext cx="10442574" cy="44424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altLang="de-DE" b="1" dirty="0"/>
              <a:t>Vorsorge</a:t>
            </a:r>
          </a:p>
          <a:p>
            <a:r>
              <a:rPr lang="de-DE" altLang="de-DE" dirty="0"/>
              <a:t>Verhütung und frühzeitige Erkennung von arbeitsbedingten </a:t>
            </a:r>
            <a:r>
              <a:rPr lang="de-DE" altLang="de-DE" dirty="0" smtClean="0"/>
              <a:t>Erkrankungen</a:t>
            </a:r>
            <a:endParaRPr lang="de-DE" altLang="de-DE" dirty="0"/>
          </a:p>
          <a:p>
            <a:r>
              <a:rPr lang="de-DE" altLang="de-DE" dirty="0"/>
              <a:t>Untergliederung in Wunsch-, Angebots- und Pflichtvorsorge</a:t>
            </a:r>
          </a:p>
          <a:p>
            <a:pPr marL="216000" lvl="1" indent="0">
              <a:buNone/>
            </a:pPr>
            <a:r>
              <a:rPr lang="de-DE" altLang="de-DE" dirty="0">
                <a:sym typeface="Wingdings" panose="05000000000000000000" pitchFamily="2" charset="2"/>
              </a:rPr>
              <a:t> </a:t>
            </a:r>
            <a:r>
              <a:rPr lang="de-DE" altLang="de-DE" dirty="0"/>
              <a:t>Beratung/Aufklärung der betroffenen Person</a:t>
            </a:r>
          </a:p>
          <a:p>
            <a:endParaRPr lang="de-DE" altLang="de-DE" dirty="0"/>
          </a:p>
          <a:p>
            <a:pPr marL="0" indent="0">
              <a:buNone/>
            </a:pPr>
            <a:r>
              <a:rPr lang="de-DE" altLang="de-DE" b="1" dirty="0"/>
              <a:t>Eignung</a:t>
            </a:r>
          </a:p>
          <a:p>
            <a:r>
              <a:rPr lang="de-DE" altLang="de-DE" dirty="0"/>
              <a:t>Untersuchungen, die dem Nachweis der gesundheitlichen Eignung </a:t>
            </a:r>
            <a:r>
              <a:rPr lang="de-DE" altLang="de-DE" dirty="0" smtClean="0"/>
              <a:t>für </a:t>
            </a:r>
            <a:r>
              <a:rPr lang="de-DE" altLang="de-DE" dirty="0"/>
              <a:t>berufliche Anforderungen dienen</a:t>
            </a:r>
          </a:p>
          <a:p>
            <a:pPr marL="216000" lvl="1" indent="0">
              <a:buNone/>
            </a:pPr>
            <a:r>
              <a:rPr lang="de-DE" altLang="de-DE" b="1" dirty="0">
                <a:solidFill>
                  <a:srgbClr val="D40F14"/>
                </a:solidFill>
                <a:sym typeface="Wingdings" panose="05000000000000000000" pitchFamily="2" charset="2"/>
              </a:rPr>
              <a:t> </a:t>
            </a:r>
            <a:r>
              <a:rPr lang="de-DE" altLang="de-DE" b="1" dirty="0">
                <a:solidFill>
                  <a:srgbClr val="D40F14"/>
                </a:solidFill>
              </a:rPr>
              <a:t>Beurteilung/Nachweispflicht</a:t>
            </a:r>
          </a:p>
          <a:p>
            <a:pPr marL="216000" lvl="1" indent="0">
              <a:buNone/>
            </a:pPr>
            <a:r>
              <a:rPr lang="de-DE" altLang="de-DE" b="1" dirty="0">
                <a:solidFill>
                  <a:srgbClr val="D40F14"/>
                </a:solidFill>
                <a:sym typeface="Wingdings" panose="05000000000000000000" pitchFamily="2" charset="2"/>
              </a:rPr>
              <a:t> </a:t>
            </a:r>
            <a:r>
              <a:rPr lang="de-DE" altLang="de-DE" b="1" dirty="0">
                <a:solidFill>
                  <a:srgbClr val="D40F14"/>
                </a:solidFill>
              </a:rPr>
              <a:t>Ergebnis hat Konsequenzen für die ausgeübte Tätigkeit!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0793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/>
          <a:srcRect l="1978" r="1084" b="1100"/>
          <a:stretch/>
        </p:blipFill>
        <p:spPr>
          <a:xfrm>
            <a:off x="2493738" y="0"/>
            <a:ext cx="4772471" cy="6770149"/>
          </a:xfrm>
          <a:prstGeom prst="rect">
            <a:avLst/>
          </a:prstGeom>
        </p:spPr>
      </p:pic>
      <p:sp>
        <p:nvSpPr>
          <p:cNvPr id="5" name="Inhaltsplatzhalter 3"/>
          <p:cNvSpPr txBox="1">
            <a:spLocks/>
          </p:cNvSpPr>
          <p:nvPr/>
        </p:nvSpPr>
        <p:spPr>
          <a:xfrm>
            <a:off x="8128373" y="1540366"/>
            <a:ext cx="3260228" cy="1874359"/>
          </a:xfrm>
          <a:prstGeom prst="rect">
            <a:avLst/>
          </a:prstGeom>
        </p:spPr>
        <p:txBody>
          <a:bodyPr/>
          <a:lstStyle>
            <a:lvl1pPr marL="216000" indent="-216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rgbClr val="555555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/>
              <a:defRPr sz="2000" b="0" i="0" kern="1200" baseline="0">
                <a:solidFill>
                  <a:srgbClr val="555555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/>
              <a:defRPr sz="2000" kern="1200">
                <a:solidFill>
                  <a:srgbClr val="555555"/>
                </a:solidFill>
                <a:latin typeface="+mn-lt"/>
                <a:ea typeface="+mn-ea"/>
                <a:cs typeface="+mn-cs"/>
              </a:defRPr>
            </a:lvl3pPr>
            <a:lvl4pPr marL="864000" marR="0" indent="-216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 b="0" i="0" kern="1200" baseline="0">
                <a:solidFill>
                  <a:srgbClr val="555555"/>
                </a:solidFill>
                <a:latin typeface="+mn-lt"/>
                <a:ea typeface="+mn-ea"/>
                <a:cs typeface="+mn-cs"/>
              </a:defRPr>
            </a:lvl4pPr>
            <a:lvl5pPr marL="1080000" marR="0" indent="-216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 kern="1200">
                <a:solidFill>
                  <a:srgbClr val="555555"/>
                </a:solidFill>
                <a:latin typeface="+mn-lt"/>
                <a:ea typeface="+mn-ea"/>
                <a:cs typeface="+mn-cs"/>
              </a:defRPr>
            </a:lvl5pPr>
            <a:lvl6pPr marL="1152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dirty="0" smtClean="0"/>
              <a:t>Bescheinigung der Eignungsuntersuchung:</a:t>
            </a:r>
          </a:p>
          <a:p>
            <a:pPr marL="0" indent="0"/>
            <a:endParaRPr lang="de-DE" dirty="0" smtClean="0"/>
          </a:p>
          <a:p>
            <a:pPr marL="0" indent="0"/>
            <a:endParaRPr lang="de-DE" dirty="0" smtClean="0"/>
          </a:p>
          <a:p>
            <a:pPr marL="0" indent="0"/>
            <a:endParaRPr lang="de-DE" dirty="0" smtClean="0"/>
          </a:p>
          <a:p>
            <a:pPr marL="0" indent="0"/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953" y="2633022"/>
            <a:ext cx="3593976" cy="359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149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Bescheinigung der Eignungsuntersuchung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DE" dirty="0"/>
              <a:t>aktuelle Version </a:t>
            </a:r>
            <a:r>
              <a:rPr lang="de-DE" dirty="0" smtClean="0"/>
              <a:t>des </a:t>
            </a:r>
            <a:r>
              <a:rPr lang="de-DE" dirty="0" smtClean="0"/>
              <a:t>Ergebnisbogens</a:t>
            </a:r>
          </a:p>
          <a:p>
            <a:endParaRPr lang="de-DE" dirty="0"/>
          </a:p>
          <a:p>
            <a:pPr>
              <a:buClr>
                <a:srgbClr val="555555"/>
              </a:buClr>
            </a:pPr>
            <a:r>
              <a:rPr lang="de-DE" dirty="0">
                <a:solidFill>
                  <a:srgbClr val="DA1E26"/>
                </a:solidFill>
              </a:rPr>
              <a:t>Datum</a:t>
            </a:r>
            <a:r>
              <a:rPr lang="de-DE" dirty="0"/>
              <a:t> der nächsten </a:t>
            </a:r>
            <a:r>
              <a:rPr lang="de-DE" dirty="0" smtClean="0"/>
              <a:t>Untersuchung</a:t>
            </a:r>
          </a:p>
          <a:p>
            <a:endParaRPr lang="de-DE" dirty="0"/>
          </a:p>
          <a:p>
            <a:r>
              <a:rPr lang="de-DE" dirty="0" smtClean="0"/>
              <a:t>Ergebnis:</a:t>
            </a:r>
          </a:p>
          <a:p>
            <a:pPr lvl="5">
              <a:buFont typeface="DGUV Meta-Medium" panose="020B0604030101020102" pitchFamily="34" charset="0"/>
              <a:buChar char="→"/>
            </a:pPr>
            <a:r>
              <a:rPr lang="de-DE" sz="2000" i="1" dirty="0" smtClean="0"/>
              <a:t> geeignet </a:t>
            </a:r>
          </a:p>
          <a:p>
            <a:pPr lvl="5">
              <a:buFont typeface="DGUV Meta-Medium" panose="020B0604030101020102" pitchFamily="34" charset="0"/>
              <a:buChar char="→"/>
            </a:pPr>
            <a:r>
              <a:rPr lang="de-DE" sz="2000" i="1" dirty="0" smtClean="0"/>
              <a:t> nicht geeignet </a:t>
            </a:r>
          </a:p>
          <a:p>
            <a:pPr lvl="5">
              <a:buFont typeface="DGUV Meta-Medium" panose="020B0604030101020102" pitchFamily="34" charset="0"/>
              <a:buChar char="→"/>
            </a:pPr>
            <a:r>
              <a:rPr lang="de-DE" sz="2000" i="1" dirty="0" smtClean="0"/>
              <a:t> geeignet </a:t>
            </a:r>
            <a:r>
              <a:rPr lang="de-DE" sz="2000" i="1" dirty="0"/>
              <a:t>unter </a:t>
            </a:r>
            <a:r>
              <a:rPr lang="de-DE" sz="2000" i="1" dirty="0">
                <a:solidFill>
                  <a:srgbClr val="D40F14"/>
                </a:solidFill>
              </a:rPr>
              <a:t>folgenden Voraussetzungen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48175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Bescheinigung der Eignungsuntersuchung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874713" y="1881187"/>
            <a:ext cx="10442574" cy="762861"/>
          </a:xfrm>
        </p:spPr>
        <p:txBody>
          <a:bodyPr/>
          <a:lstStyle/>
          <a:p>
            <a:pPr marL="0" indent="0">
              <a:buNone/>
            </a:pPr>
            <a:r>
              <a:rPr lang="de-DE" b="1" dirty="0"/>
              <a:t>Geeignet unter folgenden Voraussetzungen!</a:t>
            </a:r>
          </a:p>
          <a:p>
            <a:pPr marL="0" indent="0"/>
            <a:endParaRPr lang="de-DE" i="1" dirty="0">
              <a:solidFill>
                <a:srgbClr val="D40F14"/>
              </a:solidFill>
              <a:latin typeface="DGUV Meta-Normal" panose="020B0504030101020102" pitchFamily="34" charset="0"/>
            </a:endParaRPr>
          </a:p>
          <a:p>
            <a:endParaRPr lang="de-DE" dirty="0"/>
          </a:p>
        </p:txBody>
      </p:sp>
      <p:sp>
        <p:nvSpPr>
          <p:cNvPr id="4" name="Inhaltsplatzhalter 3"/>
          <p:cNvSpPr txBox="1">
            <a:spLocks/>
          </p:cNvSpPr>
          <p:nvPr/>
        </p:nvSpPr>
        <p:spPr bwMode="auto">
          <a:xfrm>
            <a:off x="2344641" y="2844070"/>
            <a:ext cx="8191500" cy="2172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2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2100">
                <a:solidFill>
                  <a:srgbClr val="555555"/>
                </a:solidFill>
                <a:latin typeface="DGUV Meta-Medium" pitchFamily="34" charset="0"/>
                <a:ea typeface="+mn-ea"/>
                <a:cs typeface="+mn-cs"/>
              </a:defRPr>
            </a:lvl1pPr>
            <a:lvl2pPr marL="157163" indent="-1555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4994"/>
              </a:buClr>
              <a:buChar char="•"/>
              <a:defRPr sz="2100">
                <a:solidFill>
                  <a:srgbClr val="555555"/>
                </a:solidFill>
                <a:latin typeface="DGUV Meta-Medium" pitchFamily="34" charset="0"/>
              </a:defRPr>
            </a:lvl2pPr>
            <a:lvl3pPr marL="319088" indent="-160338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100">
                <a:solidFill>
                  <a:srgbClr val="555555"/>
                </a:solidFill>
                <a:latin typeface="DGUV Meta-Medium" pitchFamily="34" charset="0"/>
              </a:defRPr>
            </a:lvl3pPr>
            <a:lvl4pPr marL="481013" indent="-160338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700">
                <a:solidFill>
                  <a:srgbClr val="555555"/>
                </a:solidFill>
                <a:latin typeface="DGUV Meta-Medium" pitchFamily="34" charset="0"/>
              </a:defRPr>
            </a:lvl4pPr>
            <a:lvl5pPr marL="630238" indent="-147638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700">
                <a:solidFill>
                  <a:srgbClr val="555555"/>
                </a:solidFill>
                <a:latin typeface="DGUV Meta-Medium" pitchFamily="34" charset="0"/>
              </a:defRPr>
            </a:lvl5pPr>
            <a:lvl6pPr marL="1087438" indent="-147638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700">
                <a:solidFill>
                  <a:srgbClr val="555555"/>
                </a:solidFill>
                <a:latin typeface="+mn-lt"/>
              </a:defRPr>
            </a:lvl6pPr>
            <a:lvl7pPr marL="1544638" indent="-147638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700">
                <a:solidFill>
                  <a:srgbClr val="555555"/>
                </a:solidFill>
                <a:latin typeface="+mn-lt"/>
              </a:defRPr>
            </a:lvl7pPr>
            <a:lvl8pPr marL="2001838" indent="-147638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700">
                <a:solidFill>
                  <a:srgbClr val="555555"/>
                </a:solidFill>
                <a:latin typeface="+mn-lt"/>
              </a:defRPr>
            </a:lvl8pPr>
            <a:lvl9pPr marL="2459038" indent="-147638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700">
                <a:solidFill>
                  <a:srgbClr val="555555"/>
                </a:solidFill>
                <a:latin typeface="+mn-lt"/>
              </a:defRPr>
            </a:lvl9pPr>
          </a:lstStyle>
          <a:p>
            <a:pPr marL="0" indent="0"/>
            <a:r>
              <a:rPr lang="de-DE" sz="2000" b="0" kern="0" dirty="0" smtClean="0">
                <a:solidFill>
                  <a:srgbClr val="EC5346"/>
                </a:solidFill>
                <a:latin typeface="+mn-lt"/>
              </a:rPr>
              <a:t>X   „Verbesserung der Fitness“</a:t>
            </a:r>
          </a:p>
          <a:p>
            <a:pPr marL="0" indent="0"/>
            <a:r>
              <a:rPr lang="de-DE" sz="2000" b="0" kern="0" dirty="0" smtClean="0">
                <a:solidFill>
                  <a:srgbClr val="EC5346"/>
                </a:solidFill>
                <a:latin typeface="+mn-lt"/>
              </a:rPr>
              <a:t>X   „Gewichtsreduktion“</a:t>
            </a:r>
          </a:p>
          <a:p>
            <a:pPr marL="0" indent="0"/>
            <a:r>
              <a:rPr lang="de-DE" sz="2000" b="0" kern="0" dirty="0" smtClean="0">
                <a:solidFill>
                  <a:srgbClr val="EC5346"/>
                </a:solidFill>
                <a:latin typeface="+mn-lt"/>
              </a:rPr>
              <a:t>X   „Aerobes Training“</a:t>
            </a:r>
          </a:p>
          <a:p>
            <a:pPr marL="0" indent="0"/>
            <a:r>
              <a:rPr lang="de-DE" sz="2000" b="0" kern="0" dirty="0" smtClean="0">
                <a:solidFill>
                  <a:srgbClr val="EC5346"/>
                </a:solidFill>
                <a:latin typeface="+mn-lt"/>
              </a:rPr>
              <a:t>X   „zur Selbstrettung“</a:t>
            </a:r>
          </a:p>
          <a:p>
            <a:pPr marL="0" indent="0"/>
            <a:endParaRPr lang="de-DE" sz="2000" b="0" kern="0" dirty="0" smtClean="0">
              <a:latin typeface="+mn-lt"/>
            </a:endParaRPr>
          </a:p>
          <a:p>
            <a:pPr marL="0" indent="0"/>
            <a:endParaRPr lang="de-DE" sz="2000" b="0" kern="0" dirty="0">
              <a:latin typeface="+mn-lt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de-DE" sz="2000" b="0" kern="0" dirty="0" smtClean="0">
                <a:solidFill>
                  <a:srgbClr val="51AE31"/>
                </a:solidFill>
                <a:latin typeface="+mn-lt"/>
              </a:rPr>
              <a:t>Maskenbrille</a:t>
            </a:r>
          </a:p>
          <a:p>
            <a:pPr marL="0" indent="0"/>
            <a:endParaRPr lang="de-DE" sz="2000" b="0" i="1" kern="0" dirty="0" smtClean="0">
              <a:solidFill>
                <a:srgbClr val="D40F14"/>
              </a:solidFill>
              <a:latin typeface="DGUV Meta-Normal" panose="020B0504030101020102" pitchFamily="34" charset="0"/>
            </a:endParaRPr>
          </a:p>
          <a:p>
            <a:pPr marL="0" indent="0"/>
            <a:endParaRPr lang="de-DE" sz="2000" b="0" i="1" kern="0" dirty="0" smtClean="0">
              <a:solidFill>
                <a:srgbClr val="D40F14"/>
              </a:solidFill>
              <a:latin typeface="DGUV Meta-Normal" panose="020B0504030101020102" pitchFamily="34" charset="0"/>
            </a:endParaRPr>
          </a:p>
          <a:p>
            <a:pPr marL="0" indent="0"/>
            <a:endParaRPr lang="de-DE" b="0" kern="0" dirty="0" smtClean="0"/>
          </a:p>
          <a:p>
            <a:pPr marL="0" indent="0"/>
            <a:endParaRPr lang="de-DE" b="0" kern="0" dirty="0"/>
          </a:p>
        </p:txBody>
      </p:sp>
    </p:spTree>
    <p:extLst>
      <p:ext uri="{BB962C8B-B14F-4D97-AF65-F5344CB8AC3E}">
        <p14:creationId xmlns:p14="http://schemas.microsoft.com/office/powerpoint/2010/main" val="563290475"/>
      </p:ext>
    </p:extLst>
  </p:cSld>
  <p:clrMapOvr>
    <a:masterClrMapping/>
  </p:clrMapOvr>
</p:sld>
</file>

<file path=ppt/theme/theme1.xml><?xml version="1.0" encoding="utf-8"?>
<a:theme xmlns:a="http://schemas.openxmlformats.org/drawingml/2006/main" name="DGUV Kampagnenlogo">
  <a:themeElements>
    <a:clrScheme name="HFUK">
      <a:dk1>
        <a:srgbClr val="000000"/>
      </a:dk1>
      <a:lt1>
        <a:srgbClr val="FFFFFF"/>
      </a:lt1>
      <a:dk2>
        <a:srgbClr val="D8D8D8"/>
      </a:dk2>
      <a:lt2>
        <a:srgbClr val="FFFFFF"/>
      </a:lt2>
      <a:accent1>
        <a:srgbClr val="C00000"/>
      </a:accent1>
      <a:accent2>
        <a:srgbClr val="6A090B"/>
      </a:accent2>
      <a:accent3>
        <a:srgbClr val="F16568"/>
      </a:accent3>
      <a:accent4>
        <a:srgbClr val="FC2424"/>
      </a:accent4>
      <a:accent5>
        <a:srgbClr val="7F7F7F"/>
      </a:accent5>
      <a:accent6>
        <a:srgbClr val="D8D8D8"/>
      </a:accent6>
      <a:hlink>
        <a:srgbClr val="FF0000"/>
      </a:hlink>
      <a:folHlink>
        <a:srgbClr val="57575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FUK_PowerPoint_Vorlage.potx [Schreibgeschützt]" id="{7CEFC17E-388E-4D51-A9FA-3505EEDD913C}" vid="{B4F206B2-8DA9-44FE-9E86-4B3F8264BCC3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HFUK_PowerPoint_Vorlage</Template>
  <TotalTime>0</TotalTime>
  <Words>561</Words>
  <Application>Microsoft Office PowerPoint</Application>
  <PresentationFormat>Breitbild</PresentationFormat>
  <Paragraphs>104</Paragraphs>
  <Slides>10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7" baseType="lpstr">
      <vt:lpstr>Arial</vt:lpstr>
      <vt:lpstr>Calibri</vt:lpstr>
      <vt:lpstr>DGUV Meta-Medium</vt:lpstr>
      <vt:lpstr>DGUV Meta-Normal</vt:lpstr>
      <vt:lpstr>Times</vt:lpstr>
      <vt:lpstr>Wingdings</vt:lpstr>
      <vt:lpstr>DGUV Kampagnenlogo</vt:lpstr>
      <vt:lpstr>Änderung Eignungsuntersuchung</vt:lpstr>
      <vt:lpstr>Neues Standardwerk für Arbeitsmedizin</vt:lpstr>
      <vt:lpstr>Neues Standardwerk für Arbeitsmedizin</vt:lpstr>
      <vt:lpstr>Neues Standardwerk für Arbeitsmedizin</vt:lpstr>
      <vt:lpstr>Neues Standardwerk für Arbeitsmedizin</vt:lpstr>
      <vt:lpstr>Grundsätzliche Unterscheidung Vorsorge/Eignung</vt:lpstr>
      <vt:lpstr>PowerPoint-Präsentation</vt:lpstr>
      <vt:lpstr>Bescheinigung der Eignungsuntersuchung</vt:lpstr>
      <vt:lpstr>Bescheinigung der Eignungsuntersuchung</vt:lpstr>
      <vt:lpstr>PowerPoint-Präsentation</vt:lpstr>
    </vt:vector>
  </TitlesOfParts>
  <Company>Unfallkassen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Hofmann, Katja</dc:creator>
  <cp:lastModifiedBy>Rixen, Dirk</cp:lastModifiedBy>
  <cp:revision>17</cp:revision>
  <cp:lastPrinted>2018-11-19T15:54:28Z</cp:lastPrinted>
  <dcterms:created xsi:type="dcterms:W3CDTF">2023-06-19T08:41:45Z</dcterms:created>
  <dcterms:modified xsi:type="dcterms:W3CDTF">2023-09-20T07:03:51Z</dcterms:modified>
</cp:coreProperties>
</file>